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65" r:id="rId2"/>
    <p:sldId id="256" r:id="rId3"/>
    <p:sldId id="257" r:id="rId4"/>
    <p:sldId id="258" r:id="rId5"/>
    <p:sldId id="259" r:id="rId6"/>
    <p:sldId id="266" r:id="rId7"/>
    <p:sldId id="260" r:id="rId8"/>
    <p:sldId id="267" r:id="rId9"/>
    <p:sldId id="261" r:id="rId10"/>
    <p:sldId id="262" r:id="rId11"/>
    <p:sldId id="263" r:id="rId12"/>
    <p:sldId id="264" r:id="rId13"/>
    <p:sldId id="268" r:id="rId14"/>
  </p:sldIdLst>
  <p:sldSz cx="7559675" cy="10691813"/>
  <p:notesSz cx="6858000" cy="9144000"/>
  <p:embeddedFontLst>
    <p:embeddedFont>
      <p:font typeface="Poppins SemiBold" panose="020B0604020202020204" charset="0"/>
      <p:regular r:id="rId16"/>
      <p:bold r:id="rId17"/>
      <p:italic r:id="rId18"/>
      <p:boldItalic r:id="rId19"/>
    </p:embeddedFont>
    <p:embeddedFont>
      <p:font typeface="Poppins" panose="020B0604020202020204" charset="0"/>
      <p:regular r:id="rId20"/>
      <p:bold r:id="rId21"/>
      <p:italic r:id="rId22"/>
      <p:boldItalic r:id="rId23"/>
    </p:embeddedFont>
    <p:embeddedFont>
      <p:font typeface="Poppins Medium" panose="020B0604020202020204" charset="0"/>
      <p:regular r:id="rId24"/>
      <p:bold r:id="rId25"/>
      <p:italic r:id="rId26"/>
      <p:boldItalic r:id="rId27"/>
    </p:embeddedFont>
    <p:embeddedFont>
      <p:font typeface="Poppins Black" panose="020B0604020202020204" charset="0"/>
      <p:bold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368">
          <p15:clr>
            <a:srgbClr val="747775"/>
          </p15:clr>
        </p15:guide>
        <p15:guide id="2" pos="2381">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ictoria Oliv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0" d="100"/>
          <a:sy n="60" d="100"/>
        </p:scale>
        <p:origin x="1968" y="-102"/>
      </p:cViewPr>
      <p:guideLst>
        <p:guide orient="horz" pos="3368"/>
        <p:guide pos="2381"/>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commentAuthors" Target="commentAuthors.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6-04-28T10:37:42.750" idx="1">
    <p:pos x="577" y="1731"/>
    <p:text>en Pan árabe siempre lo veo traducido como "Pita bread".... dejo lo que pusieron ustedes (arabic bread) porque entiendo que se entiende, pero no es lo que se usa internacionalmente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217050" y="685800"/>
            <a:ext cx="2424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3da741dbb23_0_3: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3da741dbb23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3da741dbb23_0_10: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3da741dbb2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da741dbb23_0_27: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da741dbb23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da741dbb23_0_76:notes"/>
          <p:cNvSpPr>
            <a:spLocks noGrp="1" noRot="1" noChangeAspect="1"/>
          </p:cNvSpPr>
          <p:nvPr>
            <p:ph type="sldImg" idx="2"/>
          </p:nvPr>
        </p:nvSpPr>
        <p:spPr>
          <a:xfrm>
            <a:off x="2217050" y="685800"/>
            <a:ext cx="24246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da741dbb23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3da741dbb23_0_86: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3da741dbb23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da741dbb23_0_95: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da741dbb23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3da741dbb23_0_107: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3da741dbb23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da741dbb23_0_118:notes"/>
          <p:cNvSpPr>
            <a:spLocks noGrp="1" noRot="1" noChangeAspect="1"/>
          </p:cNvSpPr>
          <p:nvPr>
            <p:ph type="sldImg" idx="2"/>
          </p:nvPr>
        </p:nvSpPr>
        <p:spPr>
          <a:xfrm>
            <a:off x="2217738" y="685800"/>
            <a:ext cx="24241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3da741dbb23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57712" y="1547778"/>
            <a:ext cx="7044600" cy="42669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57705" y="5891409"/>
            <a:ext cx="7044600" cy="1647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7004788" y="9693616"/>
            <a:ext cx="453600" cy="8181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57705" y="2299346"/>
            <a:ext cx="7044600" cy="4081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57705" y="6552657"/>
            <a:ext cx="7044600" cy="27039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7004788" y="9693616"/>
            <a:ext cx="453600" cy="8181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7004788" y="9693616"/>
            <a:ext cx="453600" cy="8181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57705" y="4471058"/>
            <a:ext cx="7044600" cy="17499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7004788" y="9693616"/>
            <a:ext cx="453600" cy="8181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57705" y="925091"/>
            <a:ext cx="7044600" cy="11904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57705" y="2395696"/>
            <a:ext cx="7044600" cy="71019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7004788" y="9693616"/>
            <a:ext cx="453600" cy="8181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57705" y="925091"/>
            <a:ext cx="7044600" cy="11904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57705" y="2395696"/>
            <a:ext cx="3306900" cy="7101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3995291" y="2395696"/>
            <a:ext cx="3306900" cy="7101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7004788" y="9693616"/>
            <a:ext cx="453600" cy="8181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57705" y="925091"/>
            <a:ext cx="7044600" cy="11904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7004788" y="9693616"/>
            <a:ext cx="453600" cy="8181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57705" y="1154948"/>
            <a:ext cx="2321700" cy="15708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57705" y="2888617"/>
            <a:ext cx="2321700" cy="66090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7004788" y="9693616"/>
            <a:ext cx="453600" cy="8181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05325" y="935745"/>
            <a:ext cx="5264700" cy="8503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7004788" y="9693616"/>
            <a:ext cx="453600" cy="8181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780000" y="-260"/>
            <a:ext cx="3780000" cy="10692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19508" y="2563450"/>
            <a:ext cx="3344400" cy="3081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19508" y="5826865"/>
            <a:ext cx="3344400" cy="25674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083839" y="1505164"/>
            <a:ext cx="3172200" cy="76812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7004788" y="9693616"/>
            <a:ext cx="453600" cy="8181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57705" y="8794266"/>
            <a:ext cx="4959600" cy="12579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7004788" y="9693616"/>
            <a:ext cx="453600" cy="8181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57705" y="925091"/>
            <a:ext cx="7044600" cy="11904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57705" y="2395696"/>
            <a:ext cx="7044600" cy="71019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004788" y="9693616"/>
            <a:ext cx="453600" cy="8181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comments" Target="../comments/comment1.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106;p18" title="carta SalonMesa de trabajo 1 copia 4@2x.png"/>
          <p:cNvPicPr preferRelativeResize="0"/>
          <p:nvPr/>
        </p:nvPicPr>
        <p:blipFill>
          <a:blip r:embed="rId2">
            <a:alphaModFix/>
          </a:blip>
          <a:stretch>
            <a:fillRect/>
          </a:stretch>
        </p:blipFill>
        <p:spPr>
          <a:xfrm>
            <a:off x="1" y="-3751"/>
            <a:ext cx="7560001" cy="10695740"/>
          </a:xfrm>
          <a:prstGeom prst="rect">
            <a:avLst/>
          </a:prstGeom>
          <a:noFill/>
          <a:ln>
            <a:noFill/>
          </a:ln>
        </p:spPr>
      </p:pic>
      <p:pic>
        <p:nvPicPr>
          <p:cNvPr id="3" name="Google Shape;54;p13" title="ilus barolo.jpg"/>
          <p:cNvPicPr preferRelativeResize="0"/>
          <p:nvPr/>
        </p:nvPicPr>
        <p:blipFill rotWithShape="1">
          <a:blip r:embed="rId3">
            <a:alphaModFix/>
          </a:blip>
          <a:srcRect r="23559"/>
          <a:stretch/>
        </p:blipFill>
        <p:spPr>
          <a:xfrm>
            <a:off x="1876926" y="5903495"/>
            <a:ext cx="5682749" cy="4788493"/>
          </a:xfrm>
          <a:prstGeom prst="rect">
            <a:avLst/>
          </a:prstGeom>
          <a:noFill/>
          <a:ln>
            <a:noFill/>
          </a:ln>
        </p:spPr>
      </p:pic>
      <p:sp>
        <p:nvSpPr>
          <p:cNvPr id="4" name="Rectángulo 3"/>
          <p:cNvSpPr/>
          <p:nvPr/>
        </p:nvSpPr>
        <p:spPr>
          <a:xfrm>
            <a:off x="924506" y="1963954"/>
            <a:ext cx="5710990" cy="3939540"/>
          </a:xfrm>
          <a:prstGeom prst="rect">
            <a:avLst/>
          </a:prstGeom>
        </p:spPr>
        <p:txBody>
          <a:bodyPr wrap="square">
            <a:spAutoFit/>
          </a:bodyPr>
          <a:lstStyle/>
          <a:p>
            <a:r>
              <a:rPr lang="es-ES" sz="2000" b="1" i="1" dirty="0" smtClean="0">
                <a:latin typeface="Poppins SemiBold" panose="020B0604020202020204" charset="0"/>
                <a:cs typeface="Poppins SemiBold" panose="020B0604020202020204" charset="0"/>
              </a:rPr>
              <a:t>Bienvenidos a Salón 1923</a:t>
            </a:r>
          </a:p>
          <a:p>
            <a:endParaRPr lang="es-ES" sz="2000" b="1" i="1" dirty="0">
              <a:latin typeface="Poppins SemiBold" panose="020B0604020202020204" charset="0"/>
              <a:cs typeface="Poppins SemiBold" panose="020B0604020202020204" charset="0"/>
            </a:endParaRPr>
          </a:p>
          <a:p>
            <a:endParaRPr lang="es-ES" dirty="0">
              <a:latin typeface="Poppins SemiBold" panose="020B0604020202020204" charset="0"/>
              <a:cs typeface="Poppins SemiBold" panose="020B0604020202020204" charset="0"/>
            </a:endParaRPr>
          </a:p>
          <a:p>
            <a:r>
              <a:rPr lang="es-ES" dirty="0">
                <a:latin typeface="Poppins SemiBold" panose="020B0604020202020204" charset="0"/>
                <a:cs typeface="Poppins SemiBold" panose="020B0604020202020204" charset="0"/>
              </a:rPr>
              <a:t>Cada lugar tiene una historia. Salón 1923 tiene, además, un sueño cumplido.</a:t>
            </a:r>
          </a:p>
          <a:p>
            <a:endParaRPr lang="es-ES" dirty="0">
              <a:latin typeface="Poppins SemiBold" panose="020B0604020202020204" charset="0"/>
              <a:cs typeface="Poppins SemiBold" panose="020B0604020202020204" charset="0"/>
            </a:endParaRPr>
          </a:p>
          <a:p>
            <a:r>
              <a:rPr lang="es-ES" dirty="0">
                <a:latin typeface="Poppins SemiBold" panose="020B0604020202020204" charset="0"/>
                <a:cs typeface="Poppins SemiBold" panose="020B0604020202020204" charset="0"/>
              </a:rPr>
              <a:t>Concebido para dar vida a una idea que permaneció durante casi un siglo en los planos originales del Palacio Barolo, este espacio abrió sus puertas en 2019 para convertirse en mucho más que un restaurante. Es un refugio sobre la ciudad, donde la gastronomía, la coctelería de autor y las vistas se unen para crear momentos inolvidables.</a:t>
            </a:r>
          </a:p>
          <a:p>
            <a:endParaRPr lang="es-ES" dirty="0">
              <a:latin typeface="Poppins SemiBold" panose="020B0604020202020204" charset="0"/>
              <a:cs typeface="Poppins SemiBold" panose="020B0604020202020204" charset="0"/>
            </a:endParaRPr>
          </a:p>
          <a:p>
            <a:r>
              <a:rPr lang="es-ES" dirty="0">
                <a:latin typeface="Poppins SemiBold" panose="020B0604020202020204" charset="0"/>
                <a:cs typeface="Poppins SemiBold" panose="020B0604020202020204" charset="0"/>
              </a:rPr>
              <a:t>Aquí, cada detalle invita a detener el tiempo. Cada brindis celebra un encuentro. Y cada visita se transforma en un recuerdo que perdura mucho después de haber contemplado el atardecer desde las alturas de Buenos </a:t>
            </a:r>
            <a:r>
              <a:rPr lang="es-ES" dirty="0" smtClean="0">
                <a:latin typeface="Poppins SemiBold" panose="020B0604020202020204" charset="0"/>
                <a:cs typeface="Poppins SemiBold" panose="020B0604020202020204" charset="0"/>
              </a:rPr>
              <a:t>Aires</a:t>
            </a:r>
            <a:r>
              <a:rPr lang="es-ES" dirty="0">
                <a:latin typeface="Poppins SemiBold" panose="020B0604020202020204" charset="0"/>
                <a:cs typeface="Poppins SemiBold" panose="020B0604020202020204" charset="0"/>
              </a:rPr>
              <a:t>.</a:t>
            </a:r>
          </a:p>
        </p:txBody>
      </p:sp>
    </p:spTree>
    <p:extLst>
      <p:ext uri="{BB962C8B-B14F-4D97-AF65-F5344CB8AC3E}">
        <p14:creationId xmlns:p14="http://schemas.microsoft.com/office/powerpoint/2010/main" val="5343621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9" title="carta SalonMesa de trabajo 1 copia 5@2x.png"/>
          <p:cNvPicPr preferRelativeResize="0"/>
          <p:nvPr/>
        </p:nvPicPr>
        <p:blipFill>
          <a:blip r:embed="rId3">
            <a:alphaModFix/>
          </a:blip>
          <a:stretch>
            <a:fillRect/>
          </a:stretch>
        </p:blipFill>
        <p:spPr>
          <a:xfrm>
            <a:off x="3" y="-1862"/>
            <a:ext cx="7560001" cy="10695723"/>
          </a:xfrm>
          <a:prstGeom prst="rect">
            <a:avLst/>
          </a:prstGeom>
          <a:noFill/>
          <a:ln>
            <a:noFill/>
          </a:ln>
        </p:spPr>
      </p:pic>
      <p:sp>
        <p:nvSpPr>
          <p:cNvPr id="116" name="Google Shape;116;p19"/>
          <p:cNvSpPr txBox="1">
            <a:spLocks noGrp="1"/>
          </p:cNvSpPr>
          <p:nvPr>
            <p:ph type="subTitle" idx="1"/>
          </p:nvPr>
        </p:nvSpPr>
        <p:spPr>
          <a:xfrm>
            <a:off x="5302700" y="2748775"/>
            <a:ext cx="1340700" cy="7399500"/>
          </a:xfrm>
          <a:prstGeom prst="rect">
            <a:avLst/>
          </a:prstGeom>
        </p:spPr>
        <p:txBody>
          <a:bodyPr spcFirstLastPara="1" wrap="square" lIns="0" tIns="91425" rIns="91425" bIns="91425" anchor="t" anchorCtr="0">
            <a:normAutofit/>
          </a:bodyPr>
          <a:lstStyle/>
          <a:p>
            <a:pPr marL="0" lvl="0" indent="0" algn="r"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$9.500</a:t>
            </a: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smtClean="0">
                <a:solidFill>
                  <a:schemeClr val="dk1"/>
                </a:solidFill>
                <a:latin typeface="Poppins SemiBold"/>
                <a:ea typeface="Poppins SemiBold"/>
                <a:cs typeface="Poppins SemiBold"/>
                <a:sym typeface="Poppins SemiBold"/>
              </a:rPr>
              <a:t>$12.600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a:t>
            </a:r>
            <a:r>
              <a:rPr lang="en" sz="1100" dirty="0" smtClean="0">
                <a:solidFill>
                  <a:schemeClr val="dk1"/>
                </a:solidFill>
                <a:latin typeface="Poppins SemiBold"/>
                <a:ea typeface="Poppins SemiBold"/>
                <a:cs typeface="Poppins SemiBold"/>
                <a:sym typeface="Poppins SemiBold"/>
              </a:rPr>
              <a:t>16.000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a:t>
            </a:r>
            <a:r>
              <a:rPr lang="en" sz="1100" dirty="0" smtClean="0">
                <a:solidFill>
                  <a:schemeClr val="dk1"/>
                </a:solidFill>
                <a:latin typeface="Poppins SemiBold"/>
                <a:ea typeface="Poppins SemiBold"/>
                <a:cs typeface="Poppins SemiBold"/>
                <a:sym typeface="Poppins SemiBold"/>
              </a:rPr>
              <a:t>14.700</a:t>
            </a: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a:t>
            </a:r>
            <a:r>
              <a:rPr lang="en" sz="1100" dirty="0" smtClean="0">
                <a:solidFill>
                  <a:schemeClr val="dk1"/>
                </a:solidFill>
                <a:latin typeface="Poppins SemiBold"/>
                <a:ea typeface="Poppins SemiBold"/>
                <a:cs typeface="Poppins SemiBold"/>
                <a:sym typeface="Poppins SemiBold"/>
              </a:rPr>
              <a:t>12.500</a:t>
            </a: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a:endParaRPr lang="en" sz="1100" dirty="0" smtClean="0">
              <a:solidFill>
                <a:schemeClr val="dk1"/>
              </a:solidFill>
              <a:latin typeface="Poppins SemiBold"/>
              <a:ea typeface="Poppins SemiBold"/>
              <a:cs typeface="Poppins SemiBold"/>
              <a:sym typeface="Poppins SemiBold"/>
            </a:endParaRPr>
          </a:p>
          <a:p>
            <a:pPr marL="0" lvl="0" indent="0" algn="r"/>
            <a:r>
              <a:rPr lang="en" sz="1100" dirty="0" smtClean="0">
                <a:solidFill>
                  <a:schemeClr val="dk1"/>
                </a:solidFill>
                <a:latin typeface="Poppins SemiBold"/>
                <a:ea typeface="Poppins SemiBold"/>
                <a:cs typeface="Poppins SemiBold"/>
                <a:sym typeface="Poppins SemiBold"/>
              </a:rPr>
              <a:t>$</a:t>
            </a:r>
            <a:r>
              <a:rPr lang="en" sz="1100" dirty="0">
                <a:solidFill>
                  <a:schemeClr val="dk1"/>
                </a:solidFill>
                <a:latin typeface="Poppins SemiBold"/>
                <a:ea typeface="Poppins SemiBold"/>
                <a:cs typeface="Poppins SemiBold"/>
                <a:sym typeface="Poppins SemiBold"/>
              </a:rPr>
              <a:t>15.700</a:t>
            </a:r>
            <a:endParaRPr lang="en" sz="1200" dirty="0">
              <a:solidFill>
                <a:schemeClr val="dk1"/>
              </a:solidFill>
              <a:latin typeface="Poppins Medium"/>
              <a:ea typeface="Poppins Medium"/>
              <a:cs typeface="Poppins Medium"/>
              <a:sym typeface="Poppins Medium"/>
            </a:endParaRPr>
          </a:p>
          <a:p>
            <a:pPr marL="0" lvl="0" indent="0" algn="r"/>
            <a:r>
              <a:rPr lang="en" sz="1100" dirty="0" smtClean="0">
                <a:solidFill>
                  <a:schemeClr val="dk1"/>
                </a:solidFill>
                <a:latin typeface="Poppins SemiBold"/>
                <a:ea typeface="Poppins SemiBold"/>
                <a:cs typeface="Poppins SemiBold"/>
                <a:sym typeface="Poppins SemiBold"/>
              </a:rPr>
              <a:t>$</a:t>
            </a:r>
            <a:r>
              <a:rPr lang="en" sz="1100" dirty="0">
                <a:solidFill>
                  <a:schemeClr val="dk1"/>
                </a:solidFill>
                <a:latin typeface="Poppins SemiBold"/>
                <a:ea typeface="Poppins SemiBold"/>
                <a:cs typeface="Poppins SemiBold"/>
                <a:sym typeface="Poppins SemiBold"/>
              </a:rPr>
              <a:t>19.700</a:t>
            </a: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endParaRPr lang="en" sz="1100" dirty="0" smtClean="0">
              <a:solidFill>
                <a:schemeClr val="dk1"/>
              </a:solidFill>
              <a:latin typeface="Poppins SemiBold"/>
              <a:ea typeface="Poppins SemiBold"/>
              <a:cs typeface="Poppins SemiBold"/>
              <a:sym typeface="Poppins SemiBold"/>
            </a:endParaRPr>
          </a:p>
          <a:p>
            <a:pPr marL="0" lvl="0" indent="0" algn="r"/>
            <a:r>
              <a:rPr lang="en" sz="1100" dirty="0" smtClean="0">
                <a:solidFill>
                  <a:schemeClr val="dk1"/>
                </a:solidFill>
                <a:latin typeface="Poppins SemiBold"/>
                <a:ea typeface="Poppins SemiBold"/>
                <a:cs typeface="Poppins SemiBold"/>
                <a:sym typeface="Poppins SemiBold"/>
              </a:rPr>
              <a:t>$</a:t>
            </a:r>
            <a:r>
              <a:rPr lang="en" sz="1100" dirty="0">
                <a:solidFill>
                  <a:schemeClr val="dk1"/>
                </a:solidFill>
                <a:latin typeface="Poppins SemiBold"/>
                <a:ea typeface="Poppins SemiBold"/>
                <a:cs typeface="Poppins SemiBold"/>
                <a:sym typeface="Poppins SemiBold"/>
              </a:rPr>
              <a:t>15.600</a:t>
            </a: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r>
              <a:rPr lang="en" sz="1100" dirty="0">
                <a:solidFill>
                  <a:schemeClr val="dk1"/>
                </a:solidFill>
                <a:latin typeface="Poppins SemiBold"/>
                <a:ea typeface="Poppins SemiBold"/>
                <a:cs typeface="Poppins SemiBold"/>
                <a:sym typeface="Poppins SemiBold"/>
              </a:rPr>
              <a:t>$12.000</a:t>
            </a:r>
            <a:endParaRPr lang="en"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p:txBody>
      </p:sp>
      <p:sp>
        <p:nvSpPr>
          <p:cNvPr id="117" name="Google Shape;117;p19"/>
          <p:cNvSpPr txBox="1">
            <a:spLocks noGrp="1"/>
          </p:cNvSpPr>
          <p:nvPr>
            <p:ph type="subTitle" idx="1"/>
          </p:nvPr>
        </p:nvSpPr>
        <p:spPr>
          <a:xfrm>
            <a:off x="916725" y="2748775"/>
            <a:ext cx="3910200" cy="76812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100" dirty="0" smtClean="0">
                <a:solidFill>
                  <a:schemeClr val="dk1"/>
                </a:solidFill>
                <a:latin typeface="Poppins SemiBold"/>
                <a:ea typeface="Poppins SemiBold"/>
                <a:cs typeface="Poppins SemiBold"/>
                <a:sym typeface="Poppins SemiBold"/>
              </a:rPr>
              <a:t>Roll</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With sautéed mushrooms and fontina cheese</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Florentine</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Spinach béchamel and fried egg on brioche bread</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New York cheesecake (slice)</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Classic American cheesecake</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Chocolate Slice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Chocolate biscuit and cream in two layers.</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Fruit tartlet</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With pastry cream and seasonal fruits. </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 </a:t>
            </a:r>
            <a:endParaRPr lang="en" sz="1100" dirty="0" smtClean="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Bagel</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With avocado, arugula, cream cheese, and chives</a:t>
            </a:r>
            <a:br>
              <a:rPr lang="en" sz="1100" dirty="0">
                <a:solidFill>
                  <a:schemeClr val="dk1"/>
                </a:solidFill>
                <a:latin typeface="Poppins"/>
                <a:ea typeface="Poppins"/>
                <a:cs typeface="Poppins"/>
                <a:sym typeface="Poppins"/>
              </a:rPr>
            </a:br>
            <a:r>
              <a:rPr lang="en" sz="1100" dirty="0">
                <a:solidFill>
                  <a:schemeClr val="dk1"/>
                </a:solidFill>
                <a:latin typeface="Poppins"/>
                <a:ea typeface="Poppins"/>
                <a:cs typeface="Poppins"/>
                <a:sym typeface="Poppins"/>
              </a:rPr>
              <a:t> • Add smoked salmon</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Bagel with Vegetables</a:t>
            </a:r>
            <a:r>
              <a:rPr lang="en" sz="1100" dirty="0">
                <a:solidFill>
                  <a:schemeClr val="dk1"/>
                </a:solidFill>
                <a:latin typeface="Poppins"/>
                <a:ea typeface="Poppins"/>
                <a:cs typeface="Poppins"/>
                <a:sym typeface="Poppins"/>
              </a:rPr>
              <a:t/>
            </a:r>
            <a:br>
              <a:rPr lang="en" sz="1100" dirty="0">
                <a:solidFill>
                  <a:schemeClr val="dk1"/>
                </a:solidFill>
                <a:latin typeface="Poppins"/>
                <a:ea typeface="Poppins"/>
                <a:cs typeface="Poppins"/>
                <a:sym typeface="Poppins"/>
              </a:rPr>
            </a:br>
            <a:r>
              <a:rPr lang="en" sz="1100" dirty="0">
                <a:solidFill>
                  <a:schemeClr val="dk1"/>
                </a:solidFill>
                <a:latin typeface="Poppins"/>
                <a:ea typeface="Poppins"/>
                <a:cs typeface="Poppins"/>
                <a:sym typeface="Poppins"/>
              </a:rPr>
              <a:t> • Vegetarian: hummus, zucchini, tomato, roasted pepper, tapenade, and greens</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Toasted Arabic bread</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Smoked pork loin and Emmental cheese</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r>
              <a:rPr lang="en" sz="1100" dirty="0">
                <a:solidFill>
                  <a:schemeClr val="dk1"/>
                </a:solidFill>
              </a:rPr>
              <a:t> </a:t>
            </a:r>
            <a:endParaRPr sz="1100" dirty="0">
              <a:solidFill>
                <a:schemeClr val="dk1"/>
              </a:solidFill>
            </a:endParaRPr>
          </a:p>
          <a:p>
            <a:pPr marL="0" lvl="0" indent="0" algn="l" rtl="0">
              <a:lnSpc>
                <a:spcPct val="100000"/>
              </a:lnSpc>
              <a:spcBef>
                <a:spcPts val="0"/>
              </a:spcBef>
              <a:spcAft>
                <a:spcPts val="0"/>
              </a:spcAft>
              <a:buNone/>
            </a:pPr>
            <a:r>
              <a:rPr lang="en" sz="1100" dirty="0">
                <a:solidFill>
                  <a:schemeClr val="dk1"/>
                </a:solidFill>
              </a:rPr>
              <a:t> </a:t>
            </a:r>
            <a:endParaRPr sz="1100" dirty="0">
              <a:solidFill>
                <a:schemeClr val="dk1"/>
              </a:solidFill>
            </a:endParaRPr>
          </a:p>
          <a:p>
            <a:pPr marL="0" lvl="0" indent="0" algn="l" rtl="0">
              <a:lnSpc>
                <a:spcPct val="100000"/>
              </a:lnSpc>
              <a:spcBef>
                <a:spcPts val="0"/>
              </a:spcBef>
              <a:spcAft>
                <a:spcPts val="0"/>
              </a:spcAft>
              <a:buNone/>
            </a:pPr>
            <a:r>
              <a:rPr lang="en" sz="1100" b="1" dirty="0">
                <a:solidFill>
                  <a:schemeClr val="dk1"/>
                </a:solidFill>
              </a:rPr>
              <a:t> </a:t>
            </a:r>
            <a:endParaRPr sz="1100" b="1" dirty="0">
              <a:solidFill>
                <a:schemeClr val="dk1"/>
              </a:solidFill>
            </a:endParaRPr>
          </a:p>
          <a:p>
            <a:pPr marL="0" lvl="0" indent="0" algn="l" rtl="0">
              <a:lnSpc>
                <a:spcPct val="100000"/>
              </a:lnSpc>
              <a:spcBef>
                <a:spcPts val="0"/>
              </a:spcBef>
              <a:spcAft>
                <a:spcPts val="0"/>
              </a:spcAft>
              <a:buNone/>
            </a:pPr>
            <a:r>
              <a:rPr lang="en" sz="1100" dirty="0">
                <a:solidFill>
                  <a:schemeClr val="dk1"/>
                </a:solidFill>
              </a:rPr>
              <a:t> </a:t>
            </a:r>
            <a:endParaRPr sz="1100" dirty="0">
              <a:solidFill>
                <a:schemeClr val="dk1"/>
              </a:solidFill>
            </a:endParaRPr>
          </a:p>
          <a:p>
            <a:pPr marL="0" lvl="0" indent="0" algn="l" rtl="0">
              <a:lnSpc>
                <a:spcPct val="100000"/>
              </a:lnSpc>
              <a:spcBef>
                <a:spcPts val="0"/>
              </a:spcBef>
              <a:spcAft>
                <a:spcPts val="0"/>
              </a:spcAft>
              <a:buNone/>
            </a:pPr>
            <a:r>
              <a:rPr lang="en" sz="1100" dirty="0">
                <a:solidFill>
                  <a:schemeClr val="dk1"/>
                </a:solidFill>
              </a:rPr>
              <a:t> </a:t>
            </a:r>
            <a:endParaRPr sz="1100" dirty="0">
              <a:solidFill>
                <a:schemeClr val="dk1"/>
              </a:solidFill>
            </a:endParaRPr>
          </a:p>
          <a:p>
            <a:pPr marL="0" lvl="0" indent="0" algn="l" rtl="0">
              <a:lnSpc>
                <a:spcPct val="100000"/>
              </a:lnSpc>
              <a:spcBef>
                <a:spcPts val="0"/>
              </a:spcBef>
              <a:spcAft>
                <a:spcPts val="0"/>
              </a:spcAft>
              <a:buNone/>
            </a:pPr>
            <a:r>
              <a:rPr lang="en" sz="1100" dirty="0">
                <a:solidFill>
                  <a:schemeClr val="dk1"/>
                </a:solidFill>
              </a:rPr>
              <a:t> </a:t>
            </a:r>
            <a:endParaRPr sz="1100" dirty="0">
              <a:solidFill>
                <a:schemeClr val="dk1"/>
              </a:solidFill>
            </a:endParaRPr>
          </a:p>
          <a:p>
            <a:pPr marL="0" lvl="0" indent="0" algn="l" rtl="0">
              <a:lnSpc>
                <a:spcPct val="100000"/>
              </a:lnSpc>
              <a:spcBef>
                <a:spcPts val="0"/>
              </a:spcBef>
              <a:spcAft>
                <a:spcPts val="0"/>
              </a:spcAft>
              <a:buNone/>
            </a:pPr>
            <a:r>
              <a:rPr lang="en" sz="1100" b="1" dirty="0">
                <a:solidFill>
                  <a:schemeClr val="dk1"/>
                </a:solidFill>
              </a:rPr>
              <a:t> </a:t>
            </a:r>
            <a:endParaRPr sz="1100" b="1" dirty="0">
              <a:solidFill>
                <a:schemeClr val="dk1"/>
              </a:solidFill>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rgbClr val="000000"/>
              </a:solidFill>
              <a:latin typeface="Poppins Medium"/>
              <a:ea typeface="Poppins Medium"/>
              <a:cs typeface="Poppins Medium"/>
              <a:sym typeface="Poppins Medium"/>
            </a:endParaRPr>
          </a:p>
        </p:txBody>
      </p:sp>
      <p:pic>
        <p:nvPicPr>
          <p:cNvPr id="118" name="Google Shape;118;p19" title="carta SalonMesa de trabajo 18@2x.png"/>
          <p:cNvPicPr preferRelativeResize="0"/>
          <p:nvPr/>
        </p:nvPicPr>
        <p:blipFill>
          <a:blip r:embed="rId4">
            <a:alphaModFix/>
          </a:blip>
          <a:stretch>
            <a:fillRect/>
          </a:stretch>
        </p:blipFill>
        <p:spPr>
          <a:xfrm>
            <a:off x="3080615" y="6851127"/>
            <a:ext cx="1408270" cy="356523"/>
          </a:xfrm>
          <a:prstGeom prst="rect">
            <a:avLst/>
          </a:prstGeom>
          <a:noFill/>
          <a:ln>
            <a:noFill/>
          </a:ln>
        </p:spPr>
      </p:pic>
      <p:sp>
        <p:nvSpPr>
          <p:cNvPr id="119" name="Google Shape;119;p19"/>
          <p:cNvSpPr txBox="1"/>
          <p:nvPr/>
        </p:nvSpPr>
        <p:spPr>
          <a:xfrm>
            <a:off x="2284750" y="2267975"/>
            <a:ext cx="3000000" cy="3540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1100">
                <a:solidFill>
                  <a:schemeClr val="dk1"/>
                </a:solidFill>
                <a:latin typeface="Poppins"/>
                <a:ea typeface="Poppins"/>
                <a:cs typeface="Poppins"/>
                <a:sym typeface="Poppins"/>
              </a:rPr>
              <a:t>10.00AM to 12.30PM</a:t>
            </a:r>
            <a:endParaRPr sz="1100">
              <a:solidFill>
                <a:schemeClr val="dk1"/>
              </a:solidFill>
              <a:latin typeface="Poppins"/>
              <a:ea typeface="Poppins"/>
              <a:cs typeface="Poppins"/>
              <a:sym typeface="Poppins"/>
            </a:endParaRPr>
          </a:p>
        </p:txBody>
      </p:sp>
      <p:sp>
        <p:nvSpPr>
          <p:cNvPr id="120" name="Google Shape;120;p19"/>
          <p:cNvSpPr txBox="1"/>
          <p:nvPr/>
        </p:nvSpPr>
        <p:spPr>
          <a:xfrm>
            <a:off x="2284750" y="4387975"/>
            <a:ext cx="3000000" cy="3540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1100">
                <a:solidFill>
                  <a:schemeClr val="dk1"/>
                </a:solidFill>
                <a:latin typeface="Poppins"/>
                <a:ea typeface="Poppins"/>
                <a:cs typeface="Poppins"/>
                <a:sym typeface="Poppins"/>
              </a:rPr>
              <a:t>Sweet</a:t>
            </a:r>
            <a:endParaRPr sz="1100">
              <a:solidFill>
                <a:schemeClr val="dk1"/>
              </a:solidFill>
              <a:latin typeface="Poppins"/>
              <a:ea typeface="Poppins"/>
              <a:cs typeface="Poppins"/>
              <a:sym typeface="Poppins"/>
            </a:endParaRPr>
          </a:p>
        </p:txBody>
      </p:sp>
      <p:sp>
        <p:nvSpPr>
          <p:cNvPr id="121" name="Google Shape;121;p19"/>
          <p:cNvSpPr txBox="1"/>
          <p:nvPr/>
        </p:nvSpPr>
        <p:spPr>
          <a:xfrm>
            <a:off x="2284750" y="7124163"/>
            <a:ext cx="3000000" cy="3540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1100" dirty="0">
                <a:solidFill>
                  <a:schemeClr val="dk1"/>
                </a:solidFill>
                <a:latin typeface="Poppins"/>
                <a:ea typeface="Poppins"/>
                <a:cs typeface="Poppins"/>
                <a:sym typeface="Poppins"/>
              </a:rPr>
              <a:t>Savory</a:t>
            </a:r>
            <a:endParaRPr sz="1100" dirty="0">
              <a:solidFill>
                <a:schemeClr val="dk1"/>
              </a:solidFill>
              <a:latin typeface="Poppins"/>
              <a:ea typeface="Poppins"/>
              <a:cs typeface="Poppins"/>
              <a:sym typeface="Poppins"/>
            </a:endParaRPr>
          </a:p>
        </p:txBody>
      </p:sp>
      <p:pic>
        <p:nvPicPr>
          <p:cNvPr id="122" name="Google Shape;122;p19" title="inglesMesa de trabajo 27@2x.png"/>
          <p:cNvPicPr preferRelativeResize="0"/>
          <p:nvPr/>
        </p:nvPicPr>
        <p:blipFill>
          <a:blip r:embed="rId5">
            <a:alphaModFix/>
          </a:blip>
          <a:stretch>
            <a:fillRect/>
          </a:stretch>
        </p:blipFill>
        <p:spPr>
          <a:xfrm>
            <a:off x="3438243" y="1919278"/>
            <a:ext cx="693014" cy="437693"/>
          </a:xfrm>
          <a:prstGeom prst="rect">
            <a:avLst/>
          </a:prstGeom>
          <a:noFill/>
          <a:ln>
            <a:noFill/>
          </a:ln>
        </p:spPr>
      </p:pic>
      <p:pic>
        <p:nvPicPr>
          <p:cNvPr id="123" name="Google Shape;123;p19" title="inglesMesa de trabajo 28@2x.png"/>
          <p:cNvPicPr preferRelativeResize="0"/>
          <p:nvPr/>
        </p:nvPicPr>
        <p:blipFill>
          <a:blip r:embed="rId6">
            <a:alphaModFix/>
          </a:blip>
          <a:stretch>
            <a:fillRect/>
          </a:stretch>
        </p:blipFill>
        <p:spPr>
          <a:xfrm>
            <a:off x="3343150" y="4027204"/>
            <a:ext cx="954414" cy="474167"/>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128" name="Google Shape;128;p20" title="ilus barolo.jpg"/>
          <p:cNvPicPr preferRelativeResize="0"/>
          <p:nvPr/>
        </p:nvPicPr>
        <p:blipFill rotWithShape="1">
          <a:blip r:embed="rId3">
            <a:alphaModFix/>
          </a:blip>
          <a:srcRect l="18301"/>
          <a:stretch/>
        </p:blipFill>
        <p:spPr>
          <a:xfrm>
            <a:off x="0" y="5078575"/>
            <a:ext cx="5810427" cy="5629299"/>
          </a:xfrm>
          <a:prstGeom prst="rect">
            <a:avLst/>
          </a:prstGeom>
          <a:noFill/>
          <a:ln>
            <a:noFill/>
          </a:ln>
        </p:spPr>
      </p:pic>
      <p:pic>
        <p:nvPicPr>
          <p:cNvPr id="129" name="Google Shape;129;p20" title="carta SalonMesa de trabajo 1 copia 6@2x.png"/>
          <p:cNvPicPr preferRelativeResize="0"/>
          <p:nvPr/>
        </p:nvPicPr>
        <p:blipFill>
          <a:blip r:embed="rId4">
            <a:alphaModFix/>
          </a:blip>
          <a:stretch>
            <a:fillRect/>
          </a:stretch>
        </p:blipFill>
        <p:spPr>
          <a:xfrm>
            <a:off x="0" y="-3691"/>
            <a:ext cx="7560001" cy="10695689"/>
          </a:xfrm>
          <a:prstGeom prst="rect">
            <a:avLst/>
          </a:prstGeom>
          <a:noFill/>
          <a:ln>
            <a:noFill/>
          </a:ln>
        </p:spPr>
      </p:pic>
      <p:sp>
        <p:nvSpPr>
          <p:cNvPr id="130" name="Google Shape;130;p20"/>
          <p:cNvSpPr txBox="1">
            <a:spLocks noGrp="1"/>
          </p:cNvSpPr>
          <p:nvPr>
            <p:ph type="subTitle" idx="1"/>
          </p:nvPr>
        </p:nvSpPr>
        <p:spPr>
          <a:xfrm>
            <a:off x="5302700" y="2748775"/>
            <a:ext cx="1340700" cy="7399500"/>
          </a:xfrm>
          <a:prstGeom prst="rect">
            <a:avLst/>
          </a:prstGeom>
        </p:spPr>
        <p:txBody>
          <a:bodyPr spcFirstLastPara="1" wrap="square" lIns="0" tIns="91425" rIns="91425" bIns="91425" anchor="t" anchorCtr="0">
            <a:normAutofit/>
          </a:bodyPr>
          <a:lstStyle/>
          <a:p>
            <a:pPr marL="0" lvl="0" indent="0" algn="r"/>
            <a:endParaRPr lang="en" sz="1100" dirty="0" smtClean="0">
              <a:solidFill>
                <a:schemeClr val="dk1"/>
              </a:solidFill>
              <a:latin typeface="Poppins SemiBold"/>
              <a:ea typeface="Poppins SemiBold"/>
              <a:cs typeface="Poppins SemiBold"/>
              <a:sym typeface="Poppins SemiBold"/>
            </a:endParaRPr>
          </a:p>
          <a:p>
            <a:pPr marL="0" lvl="0" indent="0" algn="r"/>
            <a:r>
              <a:rPr lang="en" sz="1100" dirty="0" smtClean="0">
                <a:solidFill>
                  <a:schemeClr val="dk1"/>
                </a:solidFill>
                <a:latin typeface="Poppins SemiBold"/>
                <a:ea typeface="Poppins SemiBold"/>
                <a:cs typeface="Poppins SemiBold"/>
                <a:sym typeface="Poppins SemiBold"/>
              </a:rPr>
              <a:t>$</a:t>
            </a:r>
            <a:r>
              <a:rPr lang="en" sz="1100" dirty="0">
                <a:solidFill>
                  <a:schemeClr val="dk1"/>
                </a:solidFill>
                <a:latin typeface="Poppins SemiBold"/>
                <a:ea typeface="Poppins SemiBold"/>
                <a:cs typeface="Poppins SemiBold"/>
                <a:sym typeface="Poppins SemiBold"/>
              </a:rPr>
              <a:t>64.000</a:t>
            </a: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l"/>
            <a:endParaRPr lang="en" sz="1100" dirty="0">
              <a:solidFill>
                <a:schemeClr val="dk1"/>
              </a:solidFill>
              <a:latin typeface="Poppins SemiBold"/>
              <a:ea typeface="Poppins SemiBold"/>
              <a:cs typeface="Poppins SemiBold"/>
              <a:sym typeface="Poppins SemiBold"/>
            </a:endParaRPr>
          </a:p>
          <a:p>
            <a:pPr marL="0" lvl="0" indent="0" algn="r"/>
            <a:r>
              <a:rPr lang="en" sz="1100" dirty="0">
                <a:solidFill>
                  <a:schemeClr val="dk1"/>
                </a:solidFill>
                <a:latin typeface="Poppins SemiBold"/>
                <a:ea typeface="Poppins SemiBold"/>
                <a:cs typeface="Poppins SemiBold"/>
                <a:sym typeface="Poppins SemiBold"/>
              </a:rPr>
              <a:t>$26.000</a:t>
            </a:r>
            <a:endParaRPr lang="en" sz="1200" dirty="0">
              <a:solidFill>
                <a:schemeClr val="dk1"/>
              </a:solidFill>
              <a:latin typeface="Poppins Medium"/>
              <a:ea typeface="Poppins Medium"/>
              <a:cs typeface="Poppins Medium"/>
              <a:sym typeface="Poppins Medium"/>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l"/>
            <a:endParaRPr lang="en" sz="1100" dirty="0">
              <a:solidFill>
                <a:schemeClr val="dk1"/>
              </a:solidFill>
              <a:latin typeface="Poppins SemiBold"/>
              <a:ea typeface="Poppins SemiBold"/>
              <a:cs typeface="Poppins SemiBold"/>
              <a:sym typeface="Poppins SemiBold"/>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r>
              <a:rPr lang="en" sz="1100" dirty="0">
                <a:solidFill>
                  <a:schemeClr val="dk1"/>
                </a:solidFill>
                <a:latin typeface="Poppins SemiBold"/>
                <a:ea typeface="Poppins SemiBold"/>
                <a:cs typeface="Poppins SemiBold"/>
                <a:sym typeface="Poppins SemiBold"/>
              </a:rPr>
              <a:t>$65.600</a:t>
            </a:r>
            <a:endParaRPr lang="en"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a:r>
              <a:rPr lang="en" sz="1100" dirty="0">
                <a:solidFill>
                  <a:schemeClr val="dk1"/>
                </a:solidFill>
                <a:latin typeface="Poppins SemiBold"/>
                <a:ea typeface="Poppins SemiBold"/>
                <a:cs typeface="Poppins SemiBold"/>
                <a:sym typeface="Poppins SemiBold"/>
              </a:rPr>
              <a:t>                     $15.600</a:t>
            </a: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r>
              <a:rPr lang="en" sz="1100" dirty="0">
                <a:solidFill>
                  <a:schemeClr val="dk1"/>
                </a:solidFill>
                <a:latin typeface="Poppins SemiBold"/>
                <a:ea typeface="Poppins SemiBold"/>
                <a:cs typeface="Poppins SemiBold"/>
                <a:sym typeface="Poppins SemiBold"/>
              </a:rPr>
              <a:t>$7.500</a:t>
            </a: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r>
              <a:rPr lang="en" sz="1100" dirty="0">
                <a:solidFill>
                  <a:schemeClr val="dk1"/>
                </a:solidFill>
                <a:latin typeface="Poppins SemiBold"/>
                <a:ea typeface="Poppins SemiBold"/>
                <a:cs typeface="Poppins SemiBold"/>
                <a:sym typeface="Poppins SemiBold"/>
              </a:rPr>
              <a:t>$9.200</a:t>
            </a:r>
            <a:endParaRPr lang="en"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p:txBody>
      </p:sp>
      <p:sp>
        <p:nvSpPr>
          <p:cNvPr id="131" name="Google Shape;131;p20"/>
          <p:cNvSpPr txBox="1">
            <a:spLocks noGrp="1"/>
          </p:cNvSpPr>
          <p:nvPr>
            <p:ph type="subTitle" idx="1"/>
          </p:nvPr>
        </p:nvSpPr>
        <p:spPr>
          <a:xfrm>
            <a:off x="916725" y="2748775"/>
            <a:ext cx="4201800" cy="2394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lang="en" sz="1100" dirty="0" smtClean="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smtClean="0">
                <a:solidFill>
                  <a:schemeClr val="dk1"/>
                </a:solidFill>
                <a:latin typeface="Poppins SemiBold"/>
                <a:ea typeface="Poppins SemiBold"/>
                <a:cs typeface="Poppins SemiBold"/>
                <a:sym typeface="Poppins SemiBold"/>
              </a:rPr>
              <a:t>Charcuterie </a:t>
            </a:r>
            <a:r>
              <a:rPr lang="en" sz="1100" dirty="0">
                <a:solidFill>
                  <a:schemeClr val="dk1"/>
                </a:solidFill>
                <a:latin typeface="Poppins SemiBold"/>
                <a:ea typeface="Poppins SemiBold"/>
                <a:cs typeface="Poppins SemiBold"/>
                <a:sym typeface="Poppins SemiBold"/>
              </a:rPr>
              <a:t>board</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Tandil salami with hazelnuts, Argentine roast beef, leberwurst, blue cheese, aged cheddar, and brie.</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Vermouth board</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Ham and blue cheese croquettes, marinated olives and pickled onions, affumicatto cheese, bread with confit garlic butter.</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Cheese board &amp; Wine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Blue cheese, aged cheddar, brie, affumicatto, and stracciatella. Preserved fruit and bread. Paired with 2 glasses of wine.</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p:txBody>
      </p:sp>
      <p:sp>
        <p:nvSpPr>
          <p:cNvPr id="132" name="Google Shape;132;p20"/>
          <p:cNvSpPr txBox="1">
            <a:spLocks noGrp="1"/>
          </p:cNvSpPr>
          <p:nvPr>
            <p:ph type="subTitle" idx="1"/>
          </p:nvPr>
        </p:nvSpPr>
        <p:spPr>
          <a:xfrm>
            <a:off x="2003488" y="5779096"/>
            <a:ext cx="3910200" cy="2394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lang="en" sz="1100" dirty="0" smtClean="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smtClean="0">
                <a:solidFill>
                  <a:schemeClr val="dk1"/>
                </a:solidFill>
                <a:latin typeface="Poppins SemiBold"/>
                <a:ea typeface="Poppins SemiBold"/>
                <a:cs typeface="Poppins SemiBold"/>
                <a:sym typeface="Poppins SemiBold"/>
              </a:rPr>
              <a:t>Swiss </a:t>
            </a:r>
            <a:r>
              <a:rPr lang="en" sz="1100" dirty="0">
                <a:solidFill>
                  <a:schemeClr val="dk1"/>
                </a:solidFill>
                <a:latin typeface="Poppins SemiBold"/>
                <a:ea typeface="Poppins SemiBold"/>
                <a:cs typeface="Poppins SemiBold"/>
                <a:sym typeface="Poppins SemiBold"/>
              </a:rPr>
              <a:t>chard fritters </a:t>
            </a:r>
            <a:r>
              <a:rPr lang="en" sz="1100" dirty="0">
                <a:solidFill>
                  <a:schemeClr val="dk1"/>
                </a:solidFill>
                <a:latin typeface="Poppins"/>
                <a:ea typeface="Poppins"/>
                <a:cs typeface="Poppins"/>
                <a:sym typeface="Poppins"/>
              </a:rPr>
              <a:t>(6 un)</a:t>
            </a:r>
            <a:endParaRPr sz="1100" dirty="0">
              <a:solidFill>
                <a:schemeClr val="dk1"/>
              </a:solidFill>
              <a:latin typeface="Poppins SemiBold"/>
              <a:ea typeface="Poppins SemiBold"/>
              <a:cs typeface="Poppins SemiBold"/>
              <a:sym typeface="Poppins SemiBold"/>
            </a:endParaRPr>
          </a:p>
          <a:p>
            <a:pPr marL="0" lvl="0" indent="0" algn="l" rtl="0">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Alioli. </a:t>
            </a:r>
            <a:endParaRPr sz="1100" dirty="0">
              <a:solidFill>
                <a:schemeClr val="dk1"/>
              </a:solidFill>
              <a:latin typeface="Poppins"/>
              <a:ea typeface="Poppins"/>
              <a:cs typeface="Poppins"/>
              <a:sym typeface="Poppins"/>
            </a:endParaRPr>
          </a:p>
          <a:p>
            <a:pPr marL="0" lvl="0" indent="0" algn="l" rtl="0">
              <a:spcBef>
                <a:spcPts val="0"/>
              </a:spcBef>
              <a:spcAft>
                <a:spcPts val="0"/>
              </a:spcAft>
              <a:buClr>
                <a:schemeClr val="dk1"/>
              </a:buClr>
              <a:buSzPts val="1100"/>
              <a:buFont typeface="Arial"/>
              <a:buNone/>
            </a:pP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Braised flank steak empanada  </a:t>
            </a:r>
            <a:r>
              <a:rPr lang="en" sz="1100" dirty="0">
                <a:solidFill>
                  <a:schemeClr val="dk1"/>
                </a:solidFill>
                <a:latin typeface="Poppins"/>
                <a:ea typeface="Poppins"/>
                <a:cs typeface="Poppins"/>
                <a:sym typeface="Poppins"/>
              </a:rPr>
              <a:t>(1 un)</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Baked. </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Ham and blue cheese croquettes </a:t>
            </a:r>
            <a:r>
              <a:rPr lang="en" sz="1100" dirty="0">
                <a:solidFill>
                  <a:schemeClr val="dk1"/>
                </a:solidFill>
                <a:latin typeface="Poppins"/>
                <a:ea typeface="Poppins"/>
                <a:cs typeface="Poppins"/>
                <a:sym typeface="Poppins"/>
              </a:rPr>
              <a:t>(2 un)</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Romesco sauce </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p:txBody>
      </p:sp>
      <p:pic>
        <p:nvPicPr>
          <p:cNvPr id="133" name="Google Shape;133;p20" title="inglesMesa de trabajo 20@2x.png"/>
          <p:cNvPicPr preferRelativeResize="0"/>
          <p:nvPr/>
        </p:nvPicPr>
        <p:blipFill>
          <a:blip r:embed="rId5">
            <a:alphaModFix/>
          </a:blip>
          <a:stretch>
            <a:fillRect/>
          </a:stretch>
        </p:blipFill>
        <p:spPr>
          <a:xfrm>
            <a:off x="2393490" y="1562075"/>
            <a:ext cx="2773018" cy="559873"/>
          </a:xfrm>
          <a:prstGeom prst="rect">
            <a:avLst/>
          </a:prstGeom>
          <a:noFill/>
          <a:ln>
            <a:noFill/>
          </a:ln>
        </p:spPr>
      </p:pic>
      <p:pic>
        <p:nvPicPr>
          <p:cNvPr id="134" name="Google Shape;134;p20" title="inglesMesa de trabajo 22@2x.png"/>
          <p:cNvPicPr preferRelativeResize="0"/>
          <p:nvPr/>
        </p:nvPicPr>
        <p:blipFill>
          <a:blip r:embed="rId6">
            <a:alphaModFix/>
          </a:blip>
          <a:stretch>
            <a:fillRect/>
          </a:stretch>
        </p:blipFill>
        <p:spPr>
          <a:xfrm>
            <a:off x="3296649" y="2455042"/>
            <a:ext cx="1069916" cy="358665"/>
          </a:xfrm>
          <a:prstGeom prst="rect">
            <a:avLst/>
          </a:prstGeom>
          <a:noFill/>
          <a:ln>
            <a:noFill/>
          </a:ln>
        </p:spPr>
      </p:pic>
      <p:pic>
        <p:nvPicPr>
          <p:cNvPr id="135" name="Google Shape;135;p20" title="inglesMesa de trabajo 23@2x.png"/>
          <p:cNvPicPr preferRelativeResize="0"/>
          <p:nvPr/>
        </p:nvPicPr>
        <p:blipFill>
          <a:blip r:embed="rId7">
            <a:alphaModFix/>
          </a:blip>
          <a:stretch>
            <a:fillRect/>
          </a:stretch>
        </p:blipFill>
        <p:spPr>
          <a:xfrm>
            <a:off x="3439507" y="5344153"/>
            <a:ext cx="784200" cy="382981"/>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Google Shape;140;p21" title="carta SalonMesa de trabajo 1 copia 5@2x.png"/>
          <p:cNvPicPr preferRelativeResize="0"/>
          <p:nvPr/>
        </p:nvPicPr>
        <p:blipFill>
          <a:blip r:embed="rId3">
            <a:alphaModFix/>
          </a:blip>
          <a:stretch>
            <a:fillRect/>
          </a:stretch>
        </p:blipFill>
        <p:spPr>
          <a:xfrm>
            <a:off x="3" y="-1862"/>
            <a:ext cx="7560001" cy="10695723"/>
          </a:xfrm>
          <a:prstGeom prst="rect">
            <a:avLst/>
          </a:prstGeom>
          <a:noFill/>
          <a:ln>
            <a:noFill/>
          </a:ln>
        </p:spPr>
      </p:pic>
      <p:sp>
        <p:nvSpPr>
          <p:cNvPr id="141" name="Google Shape;141;p21"/>
          <p:cNvSpPr txBox="1">
            <a:spLocks noGrp="1"/>
          </p:cNvSpPr>
          <p:nvPr>
            <p:ph type="subTitle" idx="1"/>
          </p:nvPr>
        </p:nvSpPr>
        <p:spPr>
          <a:xfrm>
            <a:off x="5302700" y="2300299"/>
            <a:ext cx="1340700" cy="8248800"/>
          </a:xfrm>
          <a:prstGeom prst="rect">
            <a:avLst/>
          </a:prstGeom>
        </p:spPr>
        <p:txBody>
          <a:bodyPr spcFirstLastPara="1" wrap="square" lIns="0" tIns="91425" rIns="91425" bIns="91425" anchor="t" anchorCtr="0">
            <a:normAutofit/>
          </a:bodyPr>
          <a:lstStyle/>
          <a:p>
            <a:pPr marL="0" lvl="0" indent="0" algn="r"/>
            <a:r>
              <a:rPr lang="en" sz="1100" dirty="0">
                <a:solidFill>
                  <a:schemeClr val="dk1"/>
                </a:solidFill>
                <a:latin typeface="Poppins SemiBold"/>
                <a:ea typeface="Poppins SemiBold"/>
                <a:cs typeface="Poppins SemiBold"/>
                <a:sym typeface="Poppins SemiBold"/>
              </a:rPr>
              <a:t>$17.600</a:t>
            </a:r>
          </a:p>
          <a:p>
            <a:pPr marL="0" lvl="0" indent="0" algn="r"/>
            <a:endParaRPr lang="en" sz="1100" dirty="0">
              <a:solidFill>
                <a:schemeClr val="dk1"/>
              </a:solidFill>
              <a:latin typeface="Poppins SemiBold"/>
              <a:ea typeface="Poppins SemiBold"/>
              <a:cs typeface="Poppins SemiBold"/>
              <a:sym typeface="Poppins SemiBold"/>
            </a:endParaRPr>
          </a:p>
          <a:p>
            <a:pPr marL="0" lvl="0" indent="0" algn="l"/>
            <a:endParaRPr lang="en" sz="1100" dirty="0">
              <a:solidFill>
                <a:schemeClr val="dk1"/>
              </a:solidFill>
              <a:latin typeface="Poppins SemiBold"/>
              <a:ea typeface="Poppins SemiBold"/>
              <a:cs typeface="Poppins SemiBold"/>
              <a:sym typeface="Poppins SemiBold"/>
            </a:endParaRPr>
          </a:p>
          <a:p>
            <a:pPr marL="0" lvl="0" indent="0" algn="r"/>
            <a:r>
              <a:rPr lang="en" sz="1100" dirty="0">
                <a:solidFill>
                  <a:schemeClr val="dk1"/>
                </a:solidFill>
                <a:latin typeface="Poppins SemiBold"/>
                <a:ea typeface="Poppins SemiBold"/>
                <a:cs typeface="Poppins SemiBold"/>
                <a:sym typeface="Poppins SemiBold"/>
              </a:rPr>
              <a:t>$16.000</a:t>
            </a: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buClr>
                <a:schemeClr val="dk1"/>
              </a:buClr>
              <a:buSzPts val="1100"/>
            </a:pPr>
            <a:r>
              <a:rPr lang="en" sz="1100" dirty="0">
                <a:solidFill>
                  <a:schemeClr val="dk1"/>
                </a:solidFill>
                <a:latin typeface="Poppins SemiBold"/>
                <a:ea typeface="Poppins SemiBold"/>
                <a:cs typeface="Poppins SemiBold"/>
                <a:sym typeface="Poppins SemiBold"/>
              </a:rPr>
              <a:t>$17.000</a:t>
            </a:r>
            <a:endParaRPr lang="en"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a:r>
              <a:rPr lang="en" sz="1100" dirty="0">
                <a:solidFill>
                  <a:schemeClr val="dk1"/>
                </a:solidFill>
                <a:latin typeface="Poppins SemiBold"/>
                <a:ea typeface="Poppins SemiBold"/>
                <a:cs typeface="Poppins SemiBold"/>
                <a:sym typeface="Poppins SemiBold"/>
              </a:rPr>
              <a:t>$21.000</a:t>
            </a:r>
            <a:endParaRPr lang="en" sz="1200" dirty="0">
              <a:solidFill>
                <a:schemeClr val="dk1"/>
              </a:solidFill>
              <a:latin typeface="Poppins Medium"/>
              <a:ea typeface="Poppins Medium"/>
              <a:cs typeface="Poppins Medium"/>
              <a:sym typeface="Poppins Medium"/>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r>
              <a:rPr lang="en" sz="1100" dirty="0">
                <a:solidFill>
                  <a:schemeClr val="dk1"/>
                </a:solidFill>
                <a:latin typeface="Poppins SemiBold"/>
                <a:ea typeface="Poppins SemiBold"/>
                <a:cs typeface="Poppins SemiBold"/>
                <a:sym typeface="Poppins SemiBold"/>
              </a:rPr>
              <a:t>$23.700</a:t>
            </a: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r>
              <a:rPr lang="en" sz="1100" dirty="0">
                <a:solidFill>
                  <a:schemeClr val="dk1"/>
                </a:solidFill>
                <a:latin typeface="Poppins SemiBold"/>
                <a:ea typeface="Poppins SemiBold"/>
                <a:cs typeface="Poppins SemiBold"/>
                <a:sym typeface="Poppins SemiBold"/>
              </a:rPr>
              <a:t>$18.000</a:t>
            </a: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r>
              <a:rPr lang="en" sz="1100" dirty="0">
                <a:solidFill>
                  <a:schemeClr val="dk1"/>
                </a:solidFill>
                <a:latin typeface="Poppins SemiBold"/>
                <a:ea typeface="Poppins SemiBold"/>
                <a:cs typeface="Poppins SemiBold"/>
                <a:sym typeface="Poppins SemiBold"/>
              </a:rPr>
              <a:t>$30.000</a:t>
            </a:r>
            <a:endParaRPr lang="en" sz="1200" dirty="0">
              <a:solidFill>
                <a:schemeClr val="dk1"/>
              </a:solidFill>
              <a:latin typeface="Poppins Medium"/>
              <a:ea typeface="Poppins Medium"/>
              <a:cs typeface="Poppins Medium"/>
              <a:sym typeface="Poppins Medium"/>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r>
              <a:rPr lang="en" sz="1100" dirty="0">
                <a:solidFill>
                  <a:schemeClr val="dk1"/>
                </a:solidFill>
                <a:latin typeface="Poppins SemiBold"/>
                <a:ea typeface="Poppins SemiBold"/>
                <a:cs typeface="Poppins SemiBold"/>
                <a:sym typeface="Poppins SemiBold"/>
              </a:rPr>
              <a:t>$9.500</a:t>
            </a:r>
            <a:endParaRPr lang="en" sz="1200" dirty="0">
              <a:solidFill>
                <a:schemeClr val="dk1"/>
              </a:solidFill>
              <a:latin typeface="Poppins Medium"/>
              <a:ea typeface="Poppins Medium"/>
              <a:cs typeface="Poppins Medium"/>
              <a:sym typeface="Poppins Medium"/>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buClr>
                <a:schemeClr val="dk1"/>
              </a:buClr>
              <a:buSzPts val="1100"/>
            </a:pPr>
            <a:r>
              <a:rPr lang="en" sz="1100" dirty="0">
                <a:solidFill>
                  <a:schemeClr val="dk1"/>
                </a:solidFill>
                <a:latin typeface="Poppins SemiBold"/>
                <a:ea typeface="Poppins SemiBold"/>
                <a:cs typeface="Poppins SemiBold"/>
                <a:sym typeface="Poppins SemiBold"/>
              </a:rPr>
              <a:t>$25.500</a:t>
            </a:r>
            <a:endParaRPr lang="en" sz="1200" dirty="0">
              <a:solidFill>
                <a:schemeClr val="dk1"/>
              </a:solidFill>
              <a:latin typeface="Poppins Medium"/>
              <a:ea typeface="Poppins Medium"/>
              <a:cs typeface="Poppins Medium"/>
              <a:sym typeface="Poppins Medium"/>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buClr>
                <a:schemeClr val="dk1"/>
              </a:buClr>
              <a:buSzPts val="1100"/>
            </a:pPr>
            <a:r>
              <a:rPr lang="en" sz="1100" dirty="0">
                <a:solidFill>
                  <a:schemeClr val="dk1"/>
                </a:solidFill>
                <a:latin typeface="Poppins SemiBold"/>
                <a:ea typeface="Poppins SemiBold"/>
                <a:cs typeface="Poppins SemiBold"/>
                <a:sym typeface="Poppins SemiBold"/>
              </a:rPr>
              <a:t>$16.000</a:t>
            </a:r>
            <a:endParaRPr lang="en" sz="1200" dirty="0">
              <a:solidFill>
                <a:schemeClr val="dk1"/>
              </a:solidFill>
              <a:latin typeface="Poppins Medium"/>
              <a:ea typeface="Poppins Medium"/>
              <a:cs typeface="Poppins Medium"/>
              <a:sym typeface="Poppins Medium"/>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buClr>
                <a:schemeClr val="dk1"/>
              </a:buClr>
              <a:buSzPts val="1100"/>
            </a:pPr>
            <a:endParaRPr lang="en" sz="1100" dirty="0" smtClean="0">
              <a:solidFill>
                <a:schemeClr val="dk1"/>
              </a:solidFill>
              <a:latin typeface="Poppins SemiBold"/>
              <a:ea typeface="Poppins SemiBold"/>
              <a:cs typeface="Poppins SemiBold"/>
              <a:sym typeface="Poppins SemiBold"/>
            </a:endParaRPr>
          </a:p>
          <a:p>
            <a:pPr marL="0" lvl="0" indent="0" algn="r">
              <a:buClr>
                <a:schemeClr val="dk1"/>
              </a:buClr>
              <a:buSzPts val="1100"/>
            </a:pPr>
            <a:r>
              <a:rPr lang="en" sz="1100" dirty="0" smtClean="0">
                <a:solidFill>
                  <a:schemeClr val="dk1"/>
                </a:solidFill>
                <a:latin typeface="Poppins SemiBold"/>
                <a:ea typeface="Poppins SemiBold"/>
                <a:cs typeface="Poppins SemiBold"/>
                <a:sym typeface="Poppins SemiBold"/>
              </a:rPr>
              <a:t>$</a:t>
            </a:r>
            <a:r>
              <a:rPr lang="en" sz="1100" dirty="0">
                <a:solidFill>
                  <a:schemeClr val="dk1"/>
                </a:solidFill>
                <a:latin typeface="Poppins SemiBold"/>
                <a:ea typeface="Poppins SemiBold"/>
                <a:cs typeface="Poppins SemiBold"/>
                <a:sym typeface="Poppins SemiBold"/>
              </a:rPr>
              <a:t>9.500</a:t>
            </a:r>
            <a:endParaRPr lang="en" sz="1200" dirty="0">
              <a:solidFill>
                <a:schemeClr val="dk1"/>
              </a:solidFill>
              <a:latin typeface="Poppins Medium"/>
              <a:ea typeface="Poppins Medium"/>
              <a:cs typeface="Poppins Medium"/>
              <a:sym typeface="Poppins Medium"/>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buClr>
                <a:schemeClr val="dk1"/>
              </a:buClr>
              <a:buSzPts val="1100"/>
            </a:pPr>
            <a:r>
              <a:rPr lang="en" sz="1100" dirty="0">
                <a:solidFill>
                  <a:schemeClr val="dk1"/>
                </a:solidFill>
                <a:latin typeface="Poppins SemiBold"/>
                <a:ea typeface="Poppins SemiBold"/>
                <a:cs typeface="Poppins SemiBold"/>
                <a:sym typeface="Poppins SemiBold"/>
              </a:rPr>
              <a:t>$9.000</a:t>
            </a:r>
            <a:endParaRPr lang="en" sz="1200" dirty="0">
              <a:solidFill>
                <a:schemeClr val="dk1"/>
              </a:solidFill>
              <a:latin typeface="Poppins Medium"/>
              <a:ea typeface="Poppins Medium"/>
              <a:cs typeface="Poppins Medium"/>
              <a:sym typeface="Poppins Medium"/>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buClr>
                <a:schemeClr val="dk1"/>
              </a:buClr>
              <a:buSzPts val="1100"/>
            </a:pPr>
            <a:r>
              <a:rPr lang="en" sz="1100" dirty="0">
                <a:solidFill>
                  <a:schemeClr val="dk1"/>
                </a:solidFill>
                <a:latin typeface="Poppins SemiBold"/>
                <a:ea typeface="Poppins SemiBold"/>
                <a:cs typeface="Poppins SemiBold"/>
                <a:sym typeface="Poppins SemiBold"/>
              </a:rPr>
              <a:t>$9.000</a:t>
            </a:r>
            <a:endParaRPr lang="en"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p:txBody>
      </p:sp>
      <p:sp>
        <p:nvSpPr>
          <p:cNvPr id="142" name="Google Shape;142;p21"/>
          <p:cNvSpPr txBox="1">
            <a:spLocks noGrp="1"/>
          </p:cNvSpPr>
          <p:nvPr>
            <p:ph type="subTitle" idx="1"/>
          </p:nvPr>
        </p:nvSpPr>
        <p:spPr>
          <a:xfrm>
            <a:off x="916725" y="2300306"/>
            <a:ext cx="4869600" cy="76812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Beets, carrots, stracciatella</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Citrus dressing.</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Broccoli and zucchini, chickpeas, cucumber and greens</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Tahini, apple cider vinegar, and cilantro</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Mixed green leaves, croutons</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Tonnato dressing.</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Tuna tartare</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Tonkatsu, dill, onion</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Marinated prawns and leeks</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Ajoblanco</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Mushroom selection</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Daily mushrooms with toasted bread</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Sirloin steak</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With creamy mashed potatoes or mixed greens</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Beet carpaccio, blue cheese, caramelized almonds</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Balsamic</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Burratina, arugula, cured ham, pistachios</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Balsamic</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Pears in red wine, brie cheese, almonds</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Balsamic</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Roasted quinces, baked cheese cream</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Dulce de leche flan</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Warm bougatsa</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Phyllo pastry, custard cream, honey, pistachios</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p:txBody>
      </p:sp>
      <p:pic>
        <p:nvPicPr>
          <p:cNvPr id="143" name="Google Shape;143;p21" title="inglesMesa de trabajo 24@2x.png"/>
          <p:cNvPicPr preferRelativeResize="0"/>
          <p:nvPr/>
        </p:nvPicPr>
        <p:blipFill>
          <a:blip r:embed="rId4">
            <a:alphaModFix/>
          </a:blip>
          <a:stretch>
            <a:fillRect/>
          </a:stretch>
        </p:blipFill>
        <p:spPr>
          <a:xfrm>
            <a:off x="3328406" y="1732239"/>
            <a:ext cx="972651" cy="407298"/>
          </a:xfrm>
          <a:prstGeom prst="rect">
            <a:avLst/>
          </a:prstGeom>
          <a:noFill/>
          <a:ln>
            <a:noFill/>
          </a:ln>
        </p:spPr>
      </p:pic>
      <p:pic>
        <p:nvPicPr>
          <p:cNvPr id="144" name="Google Shape;144;p21" title="inglesMesa de trabajo 25@2x.png"/>
          <p:cNvPicPr preferRelativeResize="0"/>
          <p:nvPr/>
        </p:nvPicPr>
        <p:blipFill>
          <a:blip r:embed="rId5">
            <a:alphaModFix/>
          </a:blip>
          <a:stretch>
            <a:fillRect/>
          </a:stretch>
        </p:blipFill>
        <p:spPr>
          <a:xfrm>
            <a:off x="2945425" y="4017712"/>
            <a:ext cx="1738614" cy="522800"/>
          </a:xfrm>
          <a:prstGeom prst="rect">
            <a:avLst/>
          </a:prstGeom>
          <a:noFill/>
          <a:ln>
            <a:noFill/>
          </a:ln>
        </p:spPr>
      </p:pic>
      <p:pic>
        <p:nvPicPr>
          <p:cNvPr id="145" name="Google Shape;145;p21" title="inglesMesa de trabajo 26@2x.png"/>
          <p:cNvPicPr preferRelativeResize="0"/>
          <p:nvPr/>
        </p:nvPicPr>
        <p:blipFill>
          <a:blip r:embed="rId6">
            <a:alphaModFix/>
          </a:blip>
          <a:stretch>
            <a:fillRect/>
          </a:stretch>
        </p:blipFill>
        <p:spPr>
          <a:xfrm>
            <a:off x="3255458" y="8157484"/>
            <a:ext cx="1118549" cy="382981"/>
          </a:xfrm>
          <a:prstGeom prst="rect">
            <a:avLst/>
          </a:prstGeom>
          <a:noFill/>
          <a:ln>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77;p15" title="ilus barolo.jpg"/>
          <p:cNvPicPr preferRelativeResize="0"/>
          <p:nvPr/>
        </p:nvPicPr>
        <p:blipFill rotWithShape="1">
          <a:blip r:embed="rId2">
            <a:alphaModFix/>
          </a:blip>
          <a:srcRect l="18301"/>
          <a:stretch/>
        </p:blipFill>
        <p:spPr>
          <a:xfrm>
            <a:off x="0" y="6280484"/>
            <a:ext cx="5197642" cy="4411514"/>
          </a:xfrm>
          <a:prstGeom prst="rect">
            <a:avLst/>
          </a:prstGeom>
          <a:noFill/>
          <a:ln>
            <a:noFill/>
          </a:ln>
        </p:spPr>
      </p:pic>
      <p:pic>
        <p:nvPicPr>
          <p:cNvPr id="2" name="Google Shape;78;p15" title="carta SalonMesa de trabajo 1 copia 6@2x.png"/>
          <p:cNvPicPr preferRelativeResize="0"/>
          <p:nvPr/>
        </p:nvPicPr>
        <p:blipFill>
          <a:blip r:embed="rId3">
            <a:alphaModFix/>
          </a:blip>
          <a:stretch>
            <a:fillRect/>
          </a:stretch>
        </p:blipFill>
        <p:spPr>
          <a:xfrm>
            <a:off x="0" y="-3691"/>
            <a:ext cx="7560001" cy="10695689"/>
          </a:xfrm>
          <a:prstGeom prst="rect">
            <a:avLst/>
          </a:prstGeom>
          <a:noFill/>
          <a:ln>
            <a:noFill/>
          </a:ln>
        </p:spPr>
      </p:pic>
      <p:sp>
        <p:nvSpPr>
          <p:cNvPr id="5" name="Rectángulo 4"/>
          <p:cNvSpPr/>
          <p:nvPr/>
        </p:nvSpPr>
        <p:spPr>
          <a:xfrm>
            <a:off x="920794" y="1850673"/>
            <a:ext cx="5718411" cy="4739759"/>
          </a:xfrm>
          <a:prstGeom prst="rect">
            <a:avLst/>
          </a:prstGeom>
        </p:spPr>
        <p:txBody>
          <a:bodyPr wrap="square">
            <a:spAutoFit/>
          </a:bodyPr>
          <a:lstStyle/>
          <a:p>
            <a:r>
              <a:rPr lang="es-ES" sz="2000" b="1" i="1" dirty="0" smtClean="0">
                <a:latin typeface="Poppins SemiBold" panose="020B0604020202020204" charset="0"/>
                <a:cs typeface="Poppins SemiBold" panose="020B0604020202020204" charset="0"/>
              </a:rPr>
              <a:t>Palacio Barolo</a:t>
            </a:r>
            <a:endParaRPr lang="es-ES" sz="2000" b="1" i="1" dirty="0">
              <a:latin typeface="Poppins SemiBold" panose="020B0604020202020204" charset="0"/>
              <a:cs typeface="Poppins SemiBold" panose="020B0604020202020204" charset="0"/>
            </a:endParaRPr>
          </a:p>
          <a:p>
            <a:endParaRPr lang="es-ES" dirty="0">
              <a:latin typeface="Poppins SemiBold" panose="020B0604020202020204" charset="0"/>
              <a:cs typeface="Poppins SemiBold" panose="020B0604020202020204" charset="0"/>
            </a:endParaRPr>
          </a:p>
          <a:p>
            <a:r>
              <a:rPr lang="en-US" dirty="0">
                <a:latin typeface="Poppins SemiBold" panose="020B0604020202020204" charset="0"/>
                <a:cs typeface="Poppins SemiBold" panose="020B0604020202020204" charset="0"/>
              </a:rPr>
              <a:t>Some buildings are part of the landscape. Palacio Barolo is part of history</a:t>
            </a:r>
            <a:r>
              <a:rPr lang="en-US" dirty="0" smtClean="0">
                <a:latin typeface="Poppins SemiBold" panose="020B0604020202020204" charset="0"/>
                <a:cs typeface="Poppins SemiBold" panose="020B0604020202020204" charset="0"/>
              </a:rPr>
              <a:t>.</a:t>
            </a:r>
          </a:p>
          <a:p>
            <a:endParaRPr lang="en-US" dirty="0">
              <a:latin typeface="Poppins SemiBold" panose="020B0604020202020204" charset="0"/>
              <a:cs typeface="Poppins SemiBold" panose="020B0604020202020204" charset="0"/>
            </a:endParaRPr>
          </a:p>
          <a:p>
            <a:r>
              <a:rPr lang="en-US" dirty="0" smtClean="0">
                <a:latin typeface="Poppins SemiBold" panose="020B0604020202020204" charset="0"/>
                <a:cs typeface="Poppins SemiBold" panose="020B0604020202020204" charset="0"/>
              </a:rPr>
              <a:t>This </a:t>
            </a:r>
            <a:r>
              <a:rPr lang="en-US" dirty="0">
                <a:latin typeface="Poppins SemiBold" panose="020B0604020202020204" charset="0"/>
                <a:cs typeface="Poppins SemiBold" panose="020B0604020202020204" charset="0"/>
              </a:rPr>
              <a:t>icon of Buenos Aires architecture was conceived as a masterpiece where art, imagination, and innovation coexist in perfect harmony. For </a:t>
            </a:r>
            <a:r>
              <a:rPr lang="en-US" dirty="0" smtClean="0">
                <a:latin typeface="Poppins SemiBold" panose="020B0604020202020204" charset="0"/>
                <a:cs typeface="Poppins SemiBold" panose="020B0604020202020204" charset="0"/>
              </a:rPr>
              <a:t>a few years, </a:t>
            </a:r>
            <a:r>
              <a:rPr lang="en-US" dirty="0">
                <a:latin typeface="Poppins SemiBold" panose="020B0604020202020204" charset="0"/>
                <a:cs typeface="Poppins SemiBold" panose="020B0604020202020204" charset="0"/>
              </a:rPr>
              <a:t>it stood as the tallest building in South America, and even today, it continues to inspire awe in everyone who walks through its doors</a:t>
            </a:r>
            <a:r>
              <a:rPr lang="en-US" dirty="0" smtClean="0">
                <a:latin typeface="Poppins SemiBold" panose="020B0604020202020204" charset="0"/>
                <a:cs typeface="Poppins SemiBold" panose="020B0604020202020204" charset="0"/>
              </a:rPr>
              <a:t>.</a:t>
            </a:r>
          </a:p>
          <a:p>
            <a:endParaRPr lang="en-US" dirty="0">
              <a:latin typeface="Poppins SemiBold" panose="020B0604020202020204" charset="0"/>
              <a:cs typeface="Poppins SemiBold" panose="020B0604020202020204" charset="0"/>
            </a:endParaRPr>
          </a:p>
          <a:p>
            <a:r>
              <a:rPr lang="en-US" dirty="0" smtClean="0">
                <a:latin typeface="Poppins SemiBold" panose="020B0604020202020204" charset="0"/>
                <a:cs typeface="Poppins SemiBold" panose="020B0604020202020204" charset="0"/>
              </a:rPr>
              <a:t>From </a:t>
            </a:r>
            <a:r>
              <a:rPr lang="en-US" dirty="0">
                <a:latin typeface="Poppins SemiBold" panose="020B0604020202020204" charset="0"/>
                <a:cs typeface="Poppins SemiBold" panose="020B0604020202020204" charset="0"/>
              </a:rPr>
              <a:t>the 16th floor, home to </a:t>
            </a:r>
            <a:r>
              <a:rPr lang="en-US" dirty="0" err="1">
                <a:latin typeface="Poppins SemiBold" panose="020B0604020202020204" charset="0"/>
                <a:cs typeface="Poppins SemiBold" panose="020B0604020202020204" charset="0"/>
              </a:rPr>
              <a:t>Salón</a:t>
            </a:r>
            <a:r>
              <a:rPr lang="en-US" dirty="0">
                <a:latin typeface="Poppins SemiBold" panose="020B0604020202020204" charset="0"/>
                <a:cs typeface="Poppins SemiBold" panose="020B0604020202020204" charset="0"/>
              </a:rPr>
              <a:t> 1923, the city takes on a whole new perspective. Beneath the light of its historic lighthouse, Buenos Aires unfolds in all its splendor, reminding us that some places are capable of moving us even before we sit down at the table. Because experiencing Palacio Barolo is not just about visiting a monument—it is about becoming part of a story that continues to be written with every person who visits.</a:t>
            </a:r>
            <a:endParaRPr lang="es-ES" dirty="0" smtClean="0">
              <a:latin typeface="Poppins SemiBold" panose="020B0604020202020204" charset="0"/>
              <a:cs typeface="Poppins SemiBold" panose="020B0604020202020204" charset="0"/>
            </a:endParaRPr>
          </a:p>
          <a:p>
            <a:endParaRPr lang="es-ES" dirty="0">
              <a:latin typeface="Poppins SemiBold" panose="020B0604020202020204" charset="0"/>
              <a:cs typeface="Poppins SemiBold" panose="020B0604020202020204" charset="0"/>
            </a:endParaRPr>
          </a:p>
          <a:p>
            <a:pPr algn="r"/>
            <a:r>
              <a:rPr lang="en-US" sz="1600" b="1" dirty="0">
                <a:latin typeface="Poppins SemiBold" panose="020B0604020202020204" charset="0"/>
                <a:cs typeface="Poppins SemiBold" panose="020B0604020202020204" charset="0"/>
              </a:rPr>
              <a:t>Thank you for choosing </a:t>
            </a:r>
            <a:r>
              <a:rPr lang="en-US" sz="1600" b="1" dirty="0" smtClean="0">
                <a:latin typeface="Poppins SemiBold" panose="020B0604020202020204" charset="0"/>
                <a:cs typeface="Poppins SemiBold" panose="020B0604020202020204" charset="0"/>
              </a:rPr>
              <a:t>us</a:t>
            </a:r>
            <a:endParaRPr lang="en-US" sz="1600" dirty="0">
              <a:latin typeface="Poppins SemiBold" panose="020B0604020202020204" charset="0"/>
              <a:cs typeface="Poppins SemiBold" panose="020B0604020202020204" charset="0"/>
            </a:endParaRPr>
          </a:p>
        </p:txBody>
      </p:sp>
    </p:spTree>
    <p:extLst>
      <p:ext uri="{BB962C8B-B14F-4D97-AF65-F5344CB8AC3E}">
        <p14:creationId xmlns:p14="http://schemas.microsoft.com/office/powerpoint/2010/main" val="3520475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9" name="Google Shape;64;p14" title="carta SalonMesa de trabajo 1 copia 5@2x.png"/>
          <p:cNvPicPr preferRelativeResize="0"/>
          <p:nvPr/>
        </p:nvPicPr>
        <p:blipFill>
          <a:blip r:embed="rId3">
            <a:alphaModFix/>
          </a:blip>
          <a:stretch>
            <a:fillRect/>
          </a:stretch>
        </p:blipFill>
        <p:spPr>
          <a:xfrm>
            <a:off x="3" y="-1862"/>
            <a:ext cx="7560001" cy="10695723"/>
          </a:xfrm>
          <a:prstGeom prst="rect">
            <a:avLst/>
          </a:prstGeom>
          <a:noFill/>
          <a:ln>
            <a:noFill/>
          </a:ln>
        </p:spPr>
      </p:pic>
      <p:sp>
        <p:nvSpPr>
          <p:cNvPr id="56" name="Google Shape;56;p13"/>
          <p:cNvSpPr txBox="1">
            <a:spLocks noGrp="1"/>
          </p:cNvSpPr>
          <p:nvPr>
            <p:ph type="subTitle" idx="1"/>
          </p:nvPr>
        </p:nvSpPr>
        <p:spPr>
          <a:xfrm>
            <a:off x="948815" y="3658342"/>
            <a:ext cx="3910200" cy="55062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Medialuna de manteca</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Medialuna con jamón y queso</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Pan de campo, palta, tomates cherry asados, arvejas y huevo a la plancha</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Tostada francesa de avellanas</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Tostada francesa en pan brioche </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con crema y frutos de avellana.</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 </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Budín de bananas caramelizadas</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Húmedo de chocolate</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Crumble tibio de manzanas</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Granola con frutas del día, yogur y miel.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Pan de centeno y queso crema</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200" dirty="0">
              <a:solidFill>
                <a:srgbClr val="000000"/>
              </a:solidFill>
              <a:latin typeface="Poppins Medium"/>
              <a:ea typeface="Poppins Medium"/>
              <a:cs typeface="Poppins Medium"/>
              <a:sym typeface="Poppins Medium"/>
            </a:endParaRPr>
          </a:p>
        </p:txBody>
      </p:sp>
      <p:pic>
        <p:nvPicPr>
          <p:cNvPr id="57" name="Google Shape;57;p13" title="carta SalonMesa de trabajo 8@2x.png"/>
          <p:cNvPicPr preferRelativeResize="0"/>
          <p:nvPr/>
        </p:nvPicPr>
        <p:blipFill>
          <a:blip r:embed="rId4">
            <a:alphaModFix/>
          </a:blip>
          <a:stretch>
            <a:fillRect/>
          </a:stretch>
        </p:blipFill>
        <p:spPr>
          <a:xfrm>
            <a:off x="1938002" y="2409033"/>
            <a:ext cx="3684001" cy="446725"/>
          </a:xfrm>
          <a:prstGeom prst="rect">
            <a:avLst/>
          </a:prstGeom>
          <a:noFill/>
          <a:ln>
            <a:noFill/>
          </a:ln>
        </p:spPr>
      </p:pic>
      <p:pic>
        <p:nvPicPr>
          <p:cNvPr id="58" name="Google Shape;58;p13" title="carta SalonMesa de trabajo 9@2x.png"/>
          <p:cNvPicPr preferRelativeResize="0"/>
          <p:nvPr/>
        </p:nvPicPr>
        <p:blipFill>
          <a:blip r:embed="rId5">
            <a:alphaModFix/>
          </a:blip>
          <a:stretch>
            <a:fillRect/>
          </a:stretch>
        </p:blipFill>
        <p:spPr>
          <a:xfrm>
            <a:off x="3235954" y="3062525"/>
            <a:ext cx="1135715" cy="389050"/>
          </a:xfrm>
          <a:prstGeom prst="rect">
            <a:avLst/>
          </a:prstGeom>
          <a:noFill/>
          <a:ln>
            <a:noFill/>
          </a:ln>
        </p:spPr>
      </p:pic>
      <p:sp>
        <p:nvSpPr>
          <p:cNvPr id="59" name="Google Shape;59;p13"/>
          <p:cNvSpPr txBox="1">
            <a:spLocks noGrp="1"/>
          </p:cNvSpPr>
          <p:nvPr>
            <p:ph type="subTitle" idx="1"/>
          </p:nvPr>
        </p:nvSpPr>
        <p:spPr>
          <a:xfrm>
            <a:off x="5382899" y="3658342"/>
            <a:ext cx="1340700" cy="5506200"/>
          </a:xfrm>
          <a:prstGeom prst="rect">
            <a:avLst/>
          </a:prstGeom>
        </p:spPr>
        <p:txBody>
          <a:bodyPr spcFirstLastPara="1" wrap="square" lIns="91425" tIns="91425" rIns="91425" bIns="91425" anchor="t" anchorCtr="0">
            <a:normAutofit/>
          </a:bodyPr>
          <a:lstStyle/>
          <a:p>
            <a:pPr marL="0" lvl="0" indent="0" algn="r" rtl="0">
              <a:lnSpc>
                <a:spcPct val="100000"/>
              </a:lnSpc>
              <a:spcBef>
                <a:spcPts val="0"/>
              </a:spcBef>
              <a:spcAft>
                <a:spcPts val="0"/>
              </a:spcAft>
              <a:buNone/>
            </a:pPr>
            <a:r>
              <a:rPr lang="en" sz="1100" dirty="0" smtClean="0">
                <a:solidFill>
                  <a:schemeClr val="dk1"/>
                </a:solidFill>
                <a:latin typeface="Poppins SemiBold"/>
                <a:ea typeface="Poppins SemiBold"/>
                <a:cs typeface="Poppins SemiBold"/>
                <a:sym typeface="Poppins SemiBold"/>
              </a:rPr>
              <a:t>$5.000</a:t>
            </a: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Clr>
                <a:schemeClr val="dk1"/>
              </a:buClr>
              <a:buSzPts val="1100"/>
              <a:buFont typeface="Arial"/>
              <a:buNone/>
            </a:pPr>
            <a:r>
              <a:rPr lang="en" sz="1100" dirty="0" smtClean="0">
                <a:solidFill>
                  <a:schemeClr val="dk1"/>
                </a:solidFill>
                <a:latin typeface="Poppins SemiBold"/>
                <a:ea typeface="Poppins SemiBold"/>
                <a:cs typeface="Poppins SemiBold"/>
                <a:sym typeface="Poppins SemiBold"/>
              </a:rPr>
              <a:t>$8.000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Clr>
                <a:schemeClr val="dk1"/>
              </a:buClr>
              <a:buSzPts val="1100"/>
              <a:buFont typeface="Arial"/>
              <a:buNone/>
            </a:pPr>
            <a:r>
              <a:rPr lang="en" sz="1100" dirty="0" smtClean="0">
                <a:solidFill>
                  <a:schemeClr val="dk1"/>
                </a:solidFill>
                <a:latin typeface="Poppins SemiBold"/>
                <a:ea typeface="Poppins SemiBold"/>
                <a:cs typeface="Poppins SemiBold"/>
                <a:sym typeface="Poppins SemiBold"/>
              </a:rPr>
              <a:t>$</a:t>
            </a:r>
            <a:r>
              <a:rPr lang="en" sz="1100" dirty="0">
                <a:solidFill>
                  <a:schemeClr val="dk1"/>
                </a:solidFill>
                <a:latin typeface="Poppins SemiBold"/>
                <a:ea typeface="Poppins SemiBold"/>
                <a:cs typeface="Poppins SemiBold"/>
                <a:sym typeface="Poppins SemiBold"/>
              </a:rPr>
              <a:t>1</a:t>
            </a:r>
            <a:r>
              <a:rPr lang="en" sz="1100" dirty="0" smtClean="0">
                <a:solidFill>
                  <a:schemeClr val="dk1"/>
                </a:solidFill>
                <a:latin typeface="Poppins SemiBold"/>
                <a:ea typeface="Poppins SemiBold"/>
                <a:cs typeface="Poppins SemiBold"/>
                <a:sym typeface="Poppins SemiBold"/>
              </a:rPr>
              <a:t>6.200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a:t>
            </a:r>
            <a:r>
              <a:rPr lang="en" sz="1100" dirty="0" smtClean="0">
                <a:solidFill>
                  <a:schemeClr val="dk1"/>
                </a:solidFill>
                <a:latin typeface="Poppins SemiBold"/>
                <a:ea typeface="Poppins SemiBold"/>
                <a:cs typeface="Poppins SemiBold"/>
                <a:sym typeface="Poppins SemiBold"/>
              </a:rPr>
              <a:t>15.500</a:t>
            </a: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spcBef>
                <a:spcPts val="0"/>
              </a:spcBef>
              <a:spcAft>
                <a:spcPts val="0"/>
              </a:spcAft>
              <a:buNone/>
            </a:pPr>
            <a:r>
              <a:rPr lang="en" sz="1100" dirty="0" smtClean="0">
                <a:solidFill>
                  <a:schemeClr val="dk1"/>
                </a:solidFill>
                <a:latin typeface="Poppins SemiBold"/>
                <a:ea typeface="Poppins SemiBold"/>
                <a:cs typeface="Poppins SemiBold"/>
                <a:sym typeface="Poppins SemiBold"/>
              </a:rPr>
              <a:t>$9.500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spcBef>
                <a:spcPts val="0"/>
              </a:spcBef>
              <a:spcAft>
                <a:spcPts val="0"/>
              </a:spcAft>
              <a:buNone/>
            </a:pPr>
            <a:r>
              <a:rPr lang="en" sz="1100" dirty="0" smtClean="0">
                <a:solidFill>
                  <a:schemeClr val="dk1"/>
                </a:solidFill>
                <a:latin typeface="Poppins SemiBold"/>
                <a:ea typeface="Poppins SemiBold"/>
                <a:cs typeface="Poppins SemiBold"/>
                <a:sym typeface="Poppins SemiBold"/>
              </a:rPr>
              <a:t>$8.200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spcBef>
                <a:spcPts val="0"/>
              </a:spcBef>
              <a:spcAft>
                <a:spcPts val="0"/>
              </a:spcAft>
              <a:buNone/>
            </a:pPr>
            <a:r>
              <a:rPr lang="en" sz="1100" dirty="0" smtClean="0">
                <a:solidFill>
                  <a:schemeClr val="dk1"/>
                </a:solidFill>
                <a:latin typeface="Poppins SemiBold"/>
                <a:ea typeface="Poppins SemiBold"/>
                <a:cs typeface="Poppins SemiBold"/>
                <a:sym typeface="Poppins SemiBold"/>
              </a:rPr>
              <a:t>$10.800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spcBef>
                <a:spcPts val="0"/>
              </a:spcBef>
              <a:spcAft>
                <a:spcPts val="0"/>
              </a:spcAft>
              <a:buNone/>
            </a:pPr>
            <a:r>
              <a:rPr lang="en" sz="1100" dirty="0">
                <a:solidFill>
                  <a:schemeClr val="dk1"/>
                </a:solidFill>
                <a:latin typeface="Poppins SemiBold"/>
                <a:ea typeface="Poppins SemiBold"/>
                <a:cs typeface="Poppins SemiBold"/>
                <a:sym typeface="Poppins SemiBold"/>
              </a:rPr>
              <a:t>$</a:t>
            </a:r>
            <a:r>
              <a:rPr lang="en" sz="1100" dirty="0" smtClean="0">
                <a:solidFill>
                  <a:schemeClr val="dk1"/>
                </a:solidFill>
                <a:latin typeface="Poppins SemiBold"/>
                <a:ea typeface="Poppins SemiBold"/>
                <a:cs typeface="Poppins SemiBold"/>
                <a:sym typeface="Poppins SemiBold"/>
              </a:rPr>
              <a:t>18.500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Clr>
                <a:schemeClr val="dk1"/>
              </a:buClr>
              <a:buSzPts val="1100"/>
              <a:buFont typeface="Arial"/>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pic>
        <p:nvPicPr>
          <p:cNvPr id="64" name="Google Shape;64;p14" title="carta SalonMesa de trabajo 1 copia 5@2x.png"/>
          <p:cNvPicPr preferRelativeResize="0"/>
          <p:nvPr/>
        </p:nvPicPr>
        <p:blipFill>
          <a:blip r:embed="rId3">
            <a:alphaModFix/>
          </a:blip>
          <a:stretch>
            <a:fillRect/>
          </a:stretch>
        </p:blipFill>
        <p:spPr>
          <a:xfrm>
            <a:off x="3" y="-1862"/>
            <a:ext cx="7560001" cy="10695723"/>
          </a:xfrm>
          <a:prstGeom prst="rect">
            <a:avLst/>
          </a:prstGeom>
          <a:noFill/>
          <a:ln>
            <a:noFill/>
          </a:ln>
        </p:spPr>
      </p:pic>
      <p:pic>
        <p:nvPicPr>
          <p:cNvPr id="65" name="Google Shape;65;p14" title="carta SalonMesa de trabajo 10@2x.png"/>
          <p:cNvPicPr preferRelativeResize="0"/>
          <p:nvPr/>
        </p:nvPicPr>
        <p:blipFill>
          <a:blip r:embed="rId4">
            <a:alphaModFix/>
          </a:blip>
          <a:stretch>
            <a:fillRect/>
          </a:stretch>
        </p:blipFill>
        <p:spPr>
          <a:xfrm>
            <a:off x="3264827" y="1954574"/>
            <a:ext cx="1039846" cy="356519"/>
          </a:xfrm>
          <a:prstGeom prst="rect">
            <a:avLst/>
          </a:prstGeom>
          <a:noFill/>
          <a:ln>
            <a:noFill/>
          </a:ln>
        </p:spPr>
      </p:pic>
      <p:sp>
        <p:nvSpPr>
          <p:cNvPr id="66" name="Google Shape;66;p14"/>
          <p:cNvSpPr txBox="1">
            <a:spLocks noGrp="1"/>
          </p:cNvSpPr>
          <p:nvPr>
            <p:ph type="subTitle" idx="1"/>
          </p:nvPr>
        </p:nvSpPr>
        <p:spPr>
          <a:xfrm>
            <a:off x="5302700" y="2748775"/>
            <a:ext cx="1340700" cy="7399500"/>
          </a:xfrm>
          <a:prstGeom prst="rect">
            <a:avLst/>
          </a:prstGeom>
        </p:spPr>
        <p:txBody>
          <a:bodyPr spcFirstLastPara="1" wrap="square" lIns="0" tIns="91425" rIns="91425" bIns="91425" anchor="t" anchorCtr="0">
            <a:normAutofit/>
          </a:bodyPr>
          <a:lstStyle/>
          <a:p>
            <a:pPr marL="0" lvl="0" indent="0" algn="r"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$9.500</a:t>
            </a: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smtClean="0">
                <a:solidFill>
                  <a:schemeClr val="dk1"/>
                </a:solidFill>
                <a:latin typeface="Poppins SemiBold"/>
                <a:ea typeface="Poppins SemiBold"/>
                <a:cs typeface="Poppins SemiBold"/>
                <a:sym typeface="Poppins SemiBold"/>
              </a:rPr>
              <a:t>$12.600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a:t>
            </a:r>
            <a:r>
              <a:rPr lang="en" sz="1100" dirty="0" smtClean="0">
                <a:solidFill>
                  <a:schemeClr val="dk1"/>
                </a:solidFill>
                <a:latin typeface="Poppins SemiBold"/>
                <a:ea typeface="Poppins SemiBold"/>
                <a:cs typeface="Poppins SemiBold"/>
                <a:sym typeface="Poppins SemiBold"/>
              </a:rPr>
              <a:t>16.000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a:t>
            </a:r>
            <a:r>
              <a:rPr lang="en" sz="1100" dirty="0" smtClean="0">
                <a:solidFill>
                  <a:schemeClr val="dk1"/>
                </a:solidFill>
                <a:latin typeface="Poppins SemiBold"/>
                <a:ea typeface="Poppins SemiBold"/>
                <a:cs typeface="Poppins SemiBold"/>
                <a:sym typeface="Poppins SemiBold"/>
              </a:rPr>
              <a:t>14.700</a:t>
            </a: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a:t>
            </a:r>
            <a:r>
              <a:rPr lang="en" sz="1100" dirty="0" smtClean="0">
                <a:solidFill>
                  <a:schemeClr val="dk1"/>
                </a:solidFill>
                <a:latin typeface="Poppins SemiBold"/>
                <a:ea typeface="Poppins SemiBold"/>
                <a:cs typeface="Poppins SemiBold"/>
                <a:sym typeface="Poppins SemiBold"/>
              </a:rPr>
              <a:t>12.500</a:t>
            </a: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a:t>
            </a:r>
            <a:r>
              <a:rPr lang="en" sz="1100" dirty="0" smtClean="0">
                <a:solidFill>
                  <a:schemeClr val="dk1"/>
                </a:solidFill>
                <a:latin typeface="Poppins SemiBold"/>
                <a:ea typeface="Poppins SemiBold"/>
                <a:cs typeface="Poppins SemiBold"/>
                <a:sym typeface="Poppins SemiBold"/>
              </a:rPr>
              <a:t>15.700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a:t>
            </a:r>
            <a:r>
              <a:rPr lang="en" sz="1100" dirty="0" smtClean="0">
                <a:solidFill>
                  <a:schemeClr val="dk1"/>
                </a:solidFill>
                <a:latin typeface="Poppins SemiBold"/>
                <a:ea typeface="Poppins SemiBold"/>
                <a:cs typeface="Poppins SemiBold"/>
                <a:sym typeface="Poppins SemiBold"/>
              </a:rPr>
              <a:t>19.700</a:t>
            </a: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a:t>
            </a:r>
            <a:r>
              <a:rPr lang="en" sz="1100" dirty="0" smtClean="0">
                <a:solidFill>
                  <a:schemeClr val="dk1"/>
                </a:solidFill>
                <a:latin typeface="Poppins SemiBold"/>
                <a:ea typeface="Poppins SemiBold"/>
                <a:cs typeface="Poppins SemiBold"/>
                <a:sym typeface="Poppins SemiBold"/>
              </a:rPr>
              <a:t>15.600</a:t>
            </a: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a:t>
            </a:r>
            <a:r>
              <a:rPr lang="en" sz="1100" dirty="0" smtClean="0">
                <a:solidFill>
                  <a:schemeClr val="dk1"/>
                </a:solidFill>
                <a:latin typeface="Poppins SemiBold"/>
                <a:ea typeface="Poppins SemiBold"/>
                <a:cs typeface="Poppins SemiBold"/>
                <a:sym typeface="Poppins SemiBold"/>
              </a:rPr>
              <a:t>12.000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p:txBody>
      </p:sp>
      <p:sp>
        <p:nvSpPr>
          <p:cNvPr id="67" name="Google Shape;67;p14"/>
          <p:cNvSpPr txBox="1">
            <a:spLocks noGrp="1"/>
          </p:cNvSpPr>
          <p:nvPr>
            <p:ph type="subTitle" idx="1"/>
          </p:nvPr>
        </p:nvSpPr>
        <p:spPr>
          <a:xfrm>
            <a:off x="916725" y="2748775"/>
            <a:ext cx="3910200" cy="76812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Roll</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Con champiñones al sartén y queso fontina.</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Florentino</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Huevos revueltos, Bechamel de espinacas, pan brioche y gratin de parmesano. </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New York cheesecake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Clásico americano a base de queso.</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Porción de Chocolate</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Biscuit y crema de chocolate en dos capas.</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Tarteleta frutal</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Con crema pastelera y frutas de estación.</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Bagel</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Con palta, rúcula, queso crema y cebollín.</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 Adicional salmón ahumado.</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endParaRPr sz="1100" dirty="0">
              <a:solidFill>
                <a:schemeClr val="dk1"/>
              </a:solidFill>
              <a:latin typeface="Poppins"/>
              <a:ea typeface="Poppins"/>
              <a:cs typeface="Poppins"/>
              <a:sym typeface="Poppins"/>
            </a:endParaRPr>
          </a:p>
          <a:p>
            <a:pPr marL="0" lvl="0" indent="0" algn="l" rtl="0">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Bagel vegetariano</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•Hummus, zucchini, tomate y pimiento asado. Paté de aceitunas y verdes.</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Árabe tostado</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Lomito ahumado y queso emmental.</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rPr>
              <a:t> </a:t>
            </a:r>
            <a:endParaRPr sz="1100"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rPr>
              <a:t> </a:t>
            </a:r>
            <a:endParaRPr sz="1100"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100" b="1" dirty="0">
                <a:solidFill>
                  <a:schemeClr val="dk1"/>
                </a:solidFill>
              </a:rPr>
              <a:t> </a:t>
            </a:r>
            <a:endParaRPr sz="1100" b="1"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rPr>
              <a:t> </a:t>
            </a:r>
            <a:endParaRPr sz="1100"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rPr>
              <a:t> </a:t>
            </a:r>
            <a:endParaRPr sz="1100"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rPr>
              <a:t> </a:t>
            </a:r>
            <a:endParaRPr sz="1100"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100" b="1" dirty="0">
                <a:solidFill>
                  <a:schemeClr val="dk1"/>
                </a:solidFill>
              </a:rPr>
              <a:t> </a:t>
            </a:r>
            <a:endParaRPr sz="1100" b="1" dirty="0">
              <a:solidFill>
                <a:schemeClr val="dk1"/>
              </a:solidFill>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rgbClr val="000000"/>
              </a:solidFill>
              <a:latin typeface="Poppins Medium"/>
              <a:ea typeface="Poppins Medium"/>
              <a:cs typeface="Poppins Medium"/>
              <a:sym typeface="Poppins Medium"/>
            </a:endParaRPr>
          </a:p>
        </p:txBody>
      </p:sp>
      <p:pic>
        <p:nvPicPr>
          <p:cNvPr id="68" name="Google Shape;68;p14" title="carta SalonMesa de trabajo 11@2x.png"/>
          <p:cNvPicPr preferRelativeResize="0"/>
          <p:nvPr/>
        </p:nvPicPr>
        <p:blipFill>
          <a:blip r:embed="rId5">
            <a:alphaModFix/>
          </a:blip>
          <a:stretch>
            <a:fillRect/>
          </a:stretch>
        </p:blipFill>
        <p:spPr>
          <a:xfrm>
            <a:off x="3145987" y="4073473"/>
            <a:ext cx="1277526" cy="380287"/>
          </a:xfrm>
          <a:prstGeom prst="rect">
            <a:avLst/>
          </a:prstGeom>
          <a:noFill/>
          <a:ln>
            <a:noFill/>
          </a:ln>
        </p:spPr>
      </p:pic>
      <p:pic>
        <p:nvPicPr>
          <p:cNvPr id="69" name="Google Shape;69;p14" title="carta SalonMesa de trabajo 18@2x.png"/>
          <p:cNvPicPr preferRelativeResize="0"/>
          <p:nvPr/>
        </p:nvPicPr>
        <p:blipFill>
          <a:blip r:embed="rId6">
            <a:alphaModFix/>
          </a:blip>
          <a:stretch>
            <a:fillRect/>
          </a:stretch>
        </p:blipFill>
        <p:spPr>
          <a:xfrm>
            <a:off x="3080615" y="6851127"/>
            <a:ext cx="1408270" cy="356523"/>
          </a:xfrm>
          <a:prstGeom prst="rect">
            <a:avLst/>
          </a:prstGeom>
          <a:noFill/>
          <a:ln>
            <a:noFill/>
          </a:ln>
        </p:spPr>
      </p:pic>
      <p:sp>
        <p:nvSpPr>
          <p:cNvPr id="70" name="Google Shape;70;p14"/>
          <p:cNvSpPr txBox="1"/>
          <p:nvPr/>
        </p:nvSpPr>
        <p:spPr>
          <a:xfrm>
            <a:off x="2284750" y="2267975"/>
            <a:ext cx="3000000" cy="3540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1100">
                <a:solidFill>
                  <a:schemeClr val="dk1"/>
                </a:solidFill>
                <a:latin typeface="Poppins"/>
                <a:ea typeface="Poppins"/>
                <a:cs typeface="Poppins"/>
                <a:sym typeface="Poppins"/>
              </a:rPr>
              <a:t>De 10.00AM a 12.30PM</a:t>
            </a:r>
            <a:endParaRPr sz="1100">
              <a:solidFill>
                <a:schemeClr val="dk1"/>
              </a:solidFill>
              <a:latin typeface="Poppins"/>
              <a:ea typeface="Poppins"/>
              <a:cs typeface="Poppins"/>
              <a:sym typeface="Poppins"/>
            </a:endParaRPr>
          </a:p>
        </p:txBody>
      </p:sp>
      <p:sp>
        <p:nvSpPr>
          <p:cNvPr id="71" name="Google Shape;71;p14"/>
          <p:cNvSpPr txBox="1"/>
          <p:nvPr/>
        </p:nvSpPr>
        <p:spPr>
          <a:xfrm>
            <a:off x="2284750" y="4387975"/>
            <a:ext cx="3000000" cy="3540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1100">
                <a:solidFill>
                  <a:schemeClr val="dk1"/>
                </a:solidFill>
                <a:latin typeface="Poppins"/>
                <a:ea typeface="Poppins"/>
                <a:cs typeface="Poppins"/>
                <a:sym typeface="Poppins"/>
              </a:rPr>
              <a:t>Lo dulce</a:t>
            </a:r>
            <a:endParaRPr sz="1100">
              <a:solidFill>
                <a:schemeClr val="dk1"/>
              </a:solidFill>
              <a:latin typeface="Poppins"/>
              <a:ea typeface="Poppins"/>
              <a:cs typeface="Poppins"/>
              <a:sym typeface="Poppins"/>
            </a:endParaRPr>
          </a:p>
        </p:txBody>
      </p:sp>
      <p:sp>
        <p:nvSpPr>
          <p:cNvPr id="72" name="Google Shape;72;p14"/>
          <p:cNvSpPr txBox="1"/>
          <p:nvPr/>
        </p:nvSpPr>
        <p:spPr>
          <a:xfrm>
            <a:off x="2284750" y="7111188"/>
            <a:ext cx="3000000" cy="3540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1100">
                <a:solidFill>
                  <a:schemeClr val="dk1"/>
                </a:solidFill>
                <a:latin typeface="Poppins"/>
                <a:ea typeface="Poppins"/>
                <a:cs typeface="Poppins"/>
                <a:sym typeface="Poppins"/>
              </a:rPr>
              <a:t>Lo salado</a:t>
            </a:r>
            <a:endParaRPr sz="1100">
              <a:solidFill>
                <a:schemeClr val="dk1"/>
              </a:solidFill>
              <a:latin typeface="Poppins"/>
              <a:ea typeface="Poppins"/>
              <a:cs typeface="Poppins"/>
              <a:sym typeface="Poppin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77" name="Google Shape;77;p15" title="ilus barolo.jpg"/>
          <p:cNvPicPr preferRelativeResize="0"/>
          <p:nvPr/>
        </p:nvPicPr>
        <p:blipFill rotWithShape="1">
          <a:blip r:embed="rId3">
            <a:alphaModFix/>
          </a:blip>
          <a:srcRect l="18301"/>
          <a:stretch/>
        </p:blipFill>
        <p:spPr>
          <a:xfrm>
            <a:off x="0" y="5078575"/>
            <a:ext cx="5810427" cy="5629299"/>
          </a:xfrm>
          <a:prstGeom prst="rect">
            <a:avLst/>
          </a:prstGeom>
          <a:noFill/>
          <a:ln>
            <a:noFill/>
          </a:ln>
        </p:spPr>
      </p:pic>
      <p:pic>
        <p:nvPicPr>
          <p:cNvPr id="78" name="Google Shape;78;p15" title="carta SalonMesa de trabajo 1 copia 6@2x.png"/>
          <p:cNvPicPr preferRelativeResize="0"/>
          <p:nvPr/>
        </p:nvPicPr>
        <p:blipFill>
          <a:blip r:embed="rId4">
            <a:alphaModFix/>
          </a:blip>
          <a:stretch>
            <a:fillRect/>
          </a:stretch>
        </p:blipFill>
        <p:spPr>
          <a:xfrm>
            <a:off x="0" y="-3691"/>
            <a:ext cx="7560001" cy="10695689"/>
          </a:xfrm>
          <a:prstGeom prst="rect">
            <a:avLst/>
          </a:prstGeom>
          <a:noFill/>
          <a:ln>
            <a:noFill/>
          </a:ln>
        </p:spPr>
      </p:pic>
      <p:pic>
        <p:nvPicPr>
          <p:cNvPr id="79" name="Google Shape;79;p15" title="carta SalonMesa de trabajo 12@2x.png"/>
          <p:cNvPicPr preferRelativeResize="0"/>
          <p:nvPr/>
        </p:nvPicPr>
        <p:blipFill>
          <a:blip r:embed="rId5">
            <a:alphaModFix/>
          </a:blip>
          <a:stretch>
            <a:fillRect/>
          </a:stretch>
        </p:blipFill>
        <p:spPr>
          <a:xfrm>
            <a:off x="1973719" y="1681280"/>
            <a:ext cx="3684000" cy="509226"/>
          </a:xfrm>
          <a:prstGeom prst="rect">
            <a:avLst/>
          </a:prstGeom>
          <a:noFill/>
          <a:ln>
            <a:noFill/>
          </a:ln>
        </p:spPr>
      </p:pic>
      <p:sp>
        <p:nvSpPr>
          <p:cNvPr id="80" name="Google Shape;80;p15"/>
          <p:cNvSpPr txBox="1">
            <a:spLocks noGrp="1"/>
          </p:cNvSpPr>
          <p:nvPr>
            <p:ph type="subTitle" idx="1"/>
          </p:nvPr>
        </p:nvSpPr>
        <p:spPr>
          <a:xfrm>
            <a:off x="5302700" y="2748775"/>
            <a:ext cx="1340700" cy="7399500"/>
          </a:xfrm>
          <a:prstGeom prst="rect">
            <a:avLst/>
          </a:prstGeom>
        </p:spPr>
        <p:txBody>
          <a:bodyPr spcFirstLastPara="1" wrap="square" lIns="0" tIns="91425" rIns="91425" bIns="91425" anchor="t" anchorCtr="0">
            <a:normAutofit/>
          </a:bodyPr>
          <a:lstStyle/>
          <a:p>
            <a:pPr marL="0" lvl="0" indent="0" algn="r" rtl="0">
              <a:lnSpc>
                <a:spcPct val="100000"/>
              </a:lnSpc>
              <a:spcBef>
                <a:spcPts val="0"/>
              </a:spcBef>
              <a:spcAft>
                <a:spcPts val="0"/>
              </a:spcAft>
              <a:buNone/>
            </a:pPr>
            <a:r>
              <a:rPr lang="en" sz="1100" dirty="0" smtClean="0">
                <a:solidFill>
                  <a:schemeClr val="dk1"/>
                </a:solidFill>
                <a:latin typeface="Poppins SemiBold"/>
                <a:ea typeface="Poppins SemiBold"/>
                <a:cs typeface="Poppins SemiBold"/>
                <a:sym typeface="Poppins SemiBold"/>
              </a:rPr>
              <a:t>$64.000</a:t>
            </a: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a:t>
            </a:r>
            <a:r>
              <a:rPr lang="en" sz="1100" dirty="0" smtClean="0">
                <a:solidFill>
                  <a:schemeClr val="dk1"/>
                </a:solidFill>
                <a:latin typeface="Poppins SemiBold"/>
                <a:ea typeface="Poppins SemiBold"/>
                <a:cs typeface="Poppins SemiBold"/>
                <a:sym typeface="Poppins SemiBold"/>
              </a:rPr>
              <a:t>26.000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smtClean="0">
                <a:solidFill>
                  <a:schemeClr val="dk1"/>
                </a:solidFill>
                <a:latin typeface="Poppins SemiBold"/>
                <a:ea typeface="Poppins SemiBold"/>
                <a:cs typeface="Poppins SemiBold"/>
                <a:sym typeface="Poppins SemiBold"/>
              </a:rPr>
              <a:t>$65.600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a:t>
            </a:r>
            <a:r>
              <a:rPr lang="en" sz="1100" dirty="0" smtClean="0">
                <a:solidFill>
                  <a:schemeClr val="dk1"/>
                </a:solidFill>
                <a:latin typeface="Poppins SemiBold"/>
                <a:ea typeface="Poppins SemiBold"/>
                <a:cs typeface="Poppins SemiBold"/>
                <a:sym typeface="Poppins SemiBold"/>
              </a:rPr>
              <a:t>15.600</a:t>
            </a: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smtClean="0">
                <a:solidFill>
                  <a:schemeClr val="dk1"/>
                </a:solidFill>
                <a:latin typeface="Poppins SemiBold"/>
                <a:ea typeface="Poppins SemiBold"/>
                <a:cs typeface="Poppins SemiBold"/>
                <a:sym typeface="Poppins SemiBold"/>
              </a:rPr>
              <a:t>$7.500</a:t>
            </a: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smtClean="0">
                <a:solidFill>
                  <a:schemeClr val="dk1"/>
                </a:solidFill>
                <a:latin typeface="Poppins SemiBold"/>
                <a:ea typeface="Poppins SemiBold"/>
                <a:cs typeface="Poppins SemiBold"/>
                <a:sym typeface="Poppins SemiBold"/>
              </a:rPr>
              <a:t>$9.200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p:txBody>
      </p:sp>
      <p:sp>
        <p:nvSpPr>
          <p:cNvPr id="81" name="Google Shape;81;p15"/>
          <p:cNvSpPr txBox="1">
            <a:spLocks noGrp="1"/>
          </p:cNvSpPr>
          <p:nvPr>
            <p:ph type="subTitle" idx="1"/>
          </p:nvPr>
        </p:nvSpPr>
        <p:spPr>
          <a:xfrm>
            <a:off x="916725" y="2748775"/>
            <a:ext cx="4386000" cy="2394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Charcutera</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Salame tandilense con avellanas, asadito argentino, leberwurst, queso azul, cheddar añejo y brie. (Para 2.)</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Vermutera</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Croquetas de jamón y queso azul, olivas marinadas y cebolla encurtida, queso afumicatto,</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Pan con manteca de ajo confitado. (Para 2)</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Quesos y Vino</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Azul, cheddar añejo, brie, </a:t>
            </a:r>
            <a:r>
              <a:rPr lang="en" sz="1100" dirty="0" smtClean="0">
                <a:solidFill>
                  <a:schemeClr val="dk1"/>
                </a:solidFill>
                <a:latin typeface="Poppins"/>
                <a:ea typeface="Poppins"/>
                <a:cs typeface="Poppins"/>
                <a:sym typeface="Poppins"/>
              </a:rPr>
              <a:t>affumicatto </a:t>
            </a:r>
            <a:r>
              <a:rPr lang="en" sz="1100" dirty="0">
                <a:solidFill>
                  <a:schemeClr val="dk1"/>
                </a:solidFill>
                <a:latin typeface="Poppins"/>
                <a:ea typeface="Poppins"/>
                <a:cs typeface="Poppins"/>
                <a:sym typeface="Poppins"/>
              </a:rPr>
              <a:t>y straciatella. Fruta en conserva y pan. (Para 2)</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Maridado con 2 copas de vino.</a:t>
            </a:r>
            <a:endParaRPr sz="1100" dirty="0">
              <a:solidFill>
                <a:schemeClr val="dk1"/>
              </a:solidFill>
              <a:latin typeface="Poppins SemiBold"/>
              <a:ea typeface="Poppins SemiBold"/>
              <a:cs typeface="Poppins SemiBold"/>
              <a:sym typeface="Poppins SemiBold"/>
            </a:endParaRPr>
          </a:p>
        </p:txBody>
      </p:sp>
      <p:pic>
        <p:nvPicPr>
          <p:cNvPr id="82" name="Google Shape;82;p15" title="carta SalonMesa de trabajo 14@2x.png"/>
          <p:cNvPicPr preferRelativeResize="0"/>
          <p:nvPr/>
        </p:nvPicPr>
        <p:blipFill>
          <a:blip r:embed="rId6">
            <a:alphaModFix/>
          </a:blip>
          <a:stretch>
            <a:fillRect/>
          </a:stretch>
        </p:blipFill>
        <p:spPr>
          <a:xfrm>
            <a:off x="3203109" y="5270032"/>
            <a:ext cx="1225219" cy="444980"/>
          </a:xfrm>
          <a:prstGeom prst="rect">
            <a:avLst/>
          </a:prstGeom>
          <a:noFill/>
          <a:ln>
            <a:noFill/>
          </a:ln>
        </p:spPr>
      </p:pic>
      <p:pic>
        <p:nvPicPr>
          <p:cNvPr id="83" name="Google Shape;83;p15" title="carta SalonMesa de trabajo 13@2x.png"/>
          <p:cNvPicPr preferRelativeResize="0"/>
          <p:nvPr/>
        </p:nvPicPr>
        <p:blipFill>
          <a:blip r:embed="rId7">
            <a:alphaModFix/>
          </a:blip>
          <a:stretch>
            <a:fillRect/>
          </a:stretch>
        </p:blipFill>
        <p:spPr>
          <a:xfrm>
            <a:off x="3300639" y="2333138"/>
            <a:ext cx="1030159" cy="475458"/>
          </a:xfrm>
          <a:prstGeom prst="rect">
            <a:avLst/>
          </a:prstGeom>
          <a:noFill/>
          <a:ln>
            <a:noFill/>
          </a:ln>
        </p:spPr>
      </p:pic>
      <p:sp>
        <p:nvSpPr>
          <p:cNvPr id="84" name="Google Shape;84;p15"/>
          <p:cNvSpPr txBox="1">
            <a:spLocks noGrp="1"/>
          </p:cNvSpPr>
          <p:nvPr>
            <p:ph type="subTitle" idx="1"/>
          </p:nvPr>
        </p:nvSpPr>
        <p:spPr>
          <a:xfrm>
            <a:off x="2003488" y="5770194"/>
            <a:ext cx="3910200" cy="2394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Buñuelos de acelga </a:t>
            </a:r>
            <a:r>
              <a:rPr lang="en" sz="1100" dirty="0">
                <a:solidFill>
                  <a:schemeClr val="dk1"/>
                </a:solidFill>
                <a:latin typeface="Poppins"/>
                <a:ea typeface="Poppins"/>
                <a:cs typeface="Poppins"/>
                <a:sym typeface="Poppins"/>
              </a:rPr>
              <a:t>(6 un)</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Alioli.</a:t>
            </a:r>
            <a:r>
              <a:rPr lang="en" sz="1100" dirty="0">
                <a:solidFill>
                  <a:srgbClr val="980000"/>
                </a:solidFill>
                <a:latin typeface="Poppins SemiBold"/>
                <a:ea typeface="Poppins SemiBold"/>
                <a:cs typeface="Poppins SemiBold"/>
                <a:sym typeface="Poppins SemiBold"/>
              </a:rPr>
              <a:t> </a:t>
            </a:r>
            <a:endParaRPr sz="1100" dirty="0">
              <a:solidFill>
                <a:srgbClr val="980000"/>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 </a:t>
            </a:r>
            <a:endParaRPr lang="en" sz="1100" dirty="0" smtClean="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Empanada de vacío braseado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Al Horno.</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r>
              <a:rPr lang="en" sz="1100" dirty="0">
                <a:solidFill>
                  <a:srgbClr val="980000"/>
                </a:solidFill>
                <a:latin typeface="Poppins SemiBold"/>
                <a:ea typeface="Poppins SemiBold"/>
                <a:cs typeface="Poppins SemiBold"/>
                <a:sym typeface="Poppins SemiBold"/>
              </a:rPr>
              <a:t> </a:t>
            </a:r>
            <a:endParaRPr sz="1100" dirty="0">
              <a:solidFill>
                <a:srgbClr val="980000"/>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Croquetas de jamón y queso azul </a:t>
            </a:r>
            <a:r>
              <a:rPr lang="en" sz="1100" dirty="0">
                <a:solidFill>
                  <a:schemeClr val="dk1"/>
                </a:solidFill>
                <a:latin typeface="Poppins"/>
                <a:ea typeface="Poppins"/>
                <a:cs typeface="Poppins"/>
                <a:sym typeface="Poppins"/>
              </a:rPr>
              <a:t>(2 un)</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Romesco. </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6" title="carta SalonMesa de trabajo 1 copia 5@2x.png"/>
          <p:cNvPicPr preferRelativeResize="0"/>
          <p:nvPr/>
        </p:nvPicPr>
        <p:blipFill>
          <a:blip r:embed="rId3">
            <a:alphaModFix/>
          </a:blip>
          <a:stretch>
            <a:fillRect/>
          </a:stretch>
        </p:blipFill>
        <p:spPr>
          <a:xfrm>
            <a:off x="3" y="-1862"/>
            <a:ext cx="7560001" cy="10695723"/>
          </a:xfrm>
          <a:prstGeom prst="rect">
            <a:avLst/>
          </a:prstGeom>
          <a:noFill/>
          <a:ln>
            <a:noFill/>
          </a:ln>
        </p:spPr>
      </p:pic>
      <p:sp>
        <p:nvSpPr>
          <p:cNvPr id="90" name="Google Shape;90;p16"/>
          <p:cNvSpPr txBox="1">
            <a:spLocks noGrp="1"/>
          </p:cNvSpPr>
          <p:nvPr>
            <p:ph type="subTitle" idx="1"/>
          </p:nvPr>
        </p:nvSpPr>
        <p:spPr>
          <a:xfrm>
            <a:off x="5302700" y="2395556"/>
            <a:ext cx="1340700" cy="7399500"/>
          </a:xfrm>
          <a:prstGeom prst="rect">
            <a:avLst/>
          </a:prstGeom>
        </p:spPr>
        <p:txBody>
          <a:bodyPr spcFirstLastPara="1" wrap="square" lIns="0" tIns="91425" rIns="91425" bIns="91425" anchor="t" anchorCtr="0">
            <a:normAutofit/>
          </a:bodyPr>
          <a:lstStyle/>
          <a:p>
            <a:pPr marL="0" lvl="0" indent="0" algn="r"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a:t>
            </a:r>
            <a:r>
              <a:rPr lang="en" sz="1100" dirty="0" smtClean="0">
                <a:solidFill>
                  <a:schemeClr val="dk1"/>
                </a:solidFill>
                <a:latin typeface="Poppins SemiBold"/>
                <a:ea typeface="Poppins SemiBold"/>
                <a:cs typeface="Poppins SemiBold"/>
                <a:sym typeface="Poppins SemiBold"/>
              </a:rPr>
              <a:t>17.600</a:t>
            </a: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$16.000</a:t>
            </a: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a:t>
            </a:r>
            <a:r>
              <a:rPr lang="en" sz="1100" dirty="0" smtClean="0">
                <a:solidFill>
                  <a:schemeClr val="dk1"/>
                </a:solidFill>
                <a:latin typeface="Poppins SemiBold"/>
                <a:ea typeface="Poppins SemiBold"/>
                <a:cs typeface="Poppins SemiBold"/>
                <a:sym typeface="Poppins SemiBold"/>
              </a:rPr>
              <a:t>17.000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a:t>
            </a:r>
            <a:r>
              <a:rPr lang="en" sz="1100" dirty="0" smtClean="0">
                <a:solidFill>
                  <a:schemeClr val="dk1"/>
                </a:solidFill>
                <a:latin typeface="Poppins SemiBold"/>
                <a:ea typeface="Poppins SemiBold"/>
                <a:cs typeface="Poppins SemiBold"/>
                <a:sym typeface="Poppins SemiBold"/>
              </a:rPr>
              <a:t>21.000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a:t>
            </a:r>
            <a:r>
              <a:rPr lang="en" sz="1100" dirty="0" smtClean="0">
                <a:solidFill>
                  <a:schemeClr val="dk1"/>
                </a:solidFill>
                <a:latin typeface="Poppins SemiBold"/>
                <a:ea typeface="Poppins SemiBold"/>
                <a:cs typeface="Poppins SemiBold"/>
                <a:sym typeface="Poppins SemiBold"/>
              </a:rPr>
              <a:t>23.700</a:t>
            </a: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$18.000</a:t>
            </a: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smtClean="0">
                <a:solidFill>
                  <a:schemeClr val="dk1"/>
                </a:solidFill>
                <a:latin typeface="Poppins SemiBold"/>
                <a:ea typeface="Poppins SemiBold"/>
                <a:cs typeface="Poppins SemiBold"/>
                <a:sym typeface="Poppins SemiBold"/>
              </a:rPr>
              <a:t>$30.000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r>
              <a:rPr lang="en" sz="1100" dirty="0" smtClean="0">
                <a:solidFill>
                  <a:schemeClr val="dk1"/>
                </a:solidFill>
                <a:latin typeface="Poppins SemiBold"/>
                <a:ea typeface="Poppins SemiBold"/>
                <a:cs typeface="Poppins SemiBold"/>
                <a:sym typeface="Poppins SemiBold"/>
              </a:rPr>
              <a:t>$9.500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a:t>
            </a:r>
            <a:r>
              <a:rPr lang="en" sz="1100" dirty="0" smtClean="0">
                <a:solidFill>
                  <a:schemeClr val="dk1"/>
                </a:solidFill>
                <a:latin typeface="Poppins SemiBold"/>
                <a:ea typeface="Poppins SemiBold"/>
                <a:cs typeface="Poppins SemiBold"/>
                <a:sym typeface="Poppins SemiBold"/>
              </a:rPr>
              <a:t>25.500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a:t>
            </a:r>
            <a:r>
              <a:rPr lang="en" sz="1100" dirty="0" smtClean="0">
                <a:solidFill>
                  <a:schemeClr val="dk1"/>
                </a:solidFill>
                <a:latin typeface="Poppins SemiBold"/>
                <a:ea typeface="Poppins SemiBold"/>
                <a:cs typeface="Poppins SemiBold"/>
                <a:sym typeface="Poppins SemiBold"/>
              </a:rPr>
              <a:t>16.000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a:t>
            </a:r>
            <a:r>
              <a:rPr lang="en" sz="1100" dirty="0" smtClean="0">
                <a:solidFill>
                  <a:schemeClr val="dk1"/>
                </a:solidFill>
                <a:latin typeface="Poppins SemiBold"/>
                <a:ea typeface="Poppins SemiBold"/>
                <a:cs typeface="Poppins SemiBold"/>
                <a:sym typeface="Poppins SemiBold"/>
              </a:rPr>
              <a:t>9.500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spcBef>
                <a:spcPts val="0"/>
              </a:spcBef>
              <a:spcAft>
                <a:spcPts val="0"/>
              </a:spcAft>
              <a:buClr>
                <a:schemeClr val="dk1"/>
              </a:buClr>
              <a:buSzPts val="1100"/>
              <a:buFont typeface="Arial"/>
              <a:buNone/>
            </a:pPr>
            <a:r>
              <a:rPr lang="en" sz="1100" dirty="0" smtClean="0">
                <a:solidFill>
                  <a:schemeClr val="dk1"/>
                </a:solidFill>
                <a:latin typeface="Poppins SemiBold"/>
                <a:ea typeface="Poppins SemiBold"/>
                <a:cs typeface="Poppins SemiBold"/>
                <a:sym typeface="Poppins SemiBold"/>
              </a:rPr>
              <a:t>$</a:t>
            </a:r>
            <a:r>
              <a:rPr lang="en" sz="1100" dirty="0">
                <a:solidFill>
                  <a:schemeClr val="dk1"/>
                </a:solidFill>
                <a:latin typeface="Poppins SemiBold"/>
                <a:ea typeface="Poppins SemiBold"/>
                <a:cs typeface="Poppins SemiBold"/>
                <a:sym typeface="Poppins SemiBold"/>
              </a:rPr>
              <a:t>9</a:t>
            </a:r>
            <a:r>
              <a:rPr lang="en" sz="1100" dirty="0" smtClean="0">
                <a:solidFill>
                  <a:schemeClr val="dk1"/>
                </a:solidFill>
                <a:latin typeface="Poppins SemiBold"/>
                <a:ea typeface="Poppins SemiBold"/>
                <a:cs typeface="Poppins SemiBold"/>
                <a:sym typeface="Poppins SemiBold"/>
              </a:rPr>
              <a:t>.000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spcBef>
                <a:spcPts val="0"/>
              </a:spcBef>
              <a:spcAft>
                <a:spcPts val="0"/>
              </a:spcAft>
              <a:buClr>
                <a:schemeClr val="dk1"/>
              </a:buClr>
              <a:buSzPts val="1100"/>
              <a:buFont typeface="Arial"/>
              <a:buNone/>
            </a:pPr>
            <a:r>
              <a:rPr lang="en" sz="1100" dirty="0" smtClean="0">
                <a:solidFill>
                  <a:schemeClr val="dk1"/>
                </a:solidFill>
                <a:latin typeface="Poppins SemiBold"/>
                <a:ea typeface="Poppins SemiBold"/>
                <a:cs typeface="Poppins SemiBold"/>
                <a:sym typeface="Poppins SemiBold"/>
              </a:rPr>
              <a:t>$9.000</a:t>
            </a:r>
            <a:endParaRPr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p:txBody>
      </p:sp>
      <p:sp>
        <p:nvSpPr>
          <p:cNvPr id="91" name="Google Shape;91;p16"/>
          <p:cNvSpPr txBox="1">
            <a:spLocks noGrp="1"/>
          </p:cNvSpPr>
          <p:nvPr>
            <p:ph type="subTitle" idx="1"/>
          </p:nvPr>
        </p:nvSpPr>
        <p:spPr>
          <a:xfrm>
            <a:off x="916725" y="2395556"/>
            <a:ext cx="4869600" cy="76812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Remolachas, zanahorias, stracciatella</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Aliño cítrico.</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rgbClr val="980000"/>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Brócoli y zucchini, garbanzos, pepino y hojas</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Tahini, vinagre de sidra y cilantro.</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Selección de hojas verdes, croutons</a:t>
            </a:r>
            <a:endParaRPr sz="1100" dirty="0">
              <a:solidFill>
                <a:schemeClr val="dk1"/>
              </a:solidFill>
              <a:latin typeface="Poppins SemiBold"/>
              <a:ea typeface="Poppins SemiBold"/>
              <a:cs typeface="Poppins SemiBold"/>
              <a:sym typeface="Poppins SemiBold"/>
            </a:endParaRPr>
          </a:p>
          <a:p>
            <a:pPr marL="0" lvl="0" indent="0" algn="l" rtl="0">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Aderezo Tonnato.</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rgbClr val="980000"/>
                </a:solidFill>
                <a:latin typeface="Poppins SemiBold"/>
                <a:ea typeface="Poppins SemiBold"/>
                <a:cs typeface="Poppins SemiBold"/>
                <a:sym typeface="Poppins SemiBold"/>
              </a:rPr>
              <a:t> </a:t>
            </a:r>
            <a:endParaRPr sz="1100" dirty="0">
              <a:solidFill>
                <a:srgbClr val="980000"/>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rgbClr val="980000"/>
                </a:solidFill>
                <a:latin typeface="Poppins SemiBold"/>
                <a:ea typeface="Poppins SemiBold"/>
                <a:cs typeface="Poppins SemiBold"/>
                <a:sym typeface="Poppins SemiBold"/>
              </a:rPr>
              <a:t> </a:t>
            </a:r>
            <a:endParaRPr sz="1100" dirty="0">
              <a:solidFill>
                <a:srgbClr val="980000"/>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Tartare de atún</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Tonkatsu, eneldo, cebolla</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Langostinos marinados y puerros</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Ajoblanco.</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rgbClr val="980000"/>
                </a:solidFill>
                <a:latin typeface="Poppins SemiBold"/>
                <a:ea typeface="Poppins SemiBold"/>
                <a:cs typeface="Poppins SemiBold"/>
                <a:sym typeface="Poppins SemiBold"/>
              </a:rPr>
              <a:t> </a:t>
            </a:r>
            <a:endParaRPr sz="1100" dirty="0">
              <a:solidFill>
                <a:srgbClr val="980000"/>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Selección de setas</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Hongos del día con pan tostado.</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rgbClr val="980000"/>
                </a:solidFill>
                <a:latin typeface="Poppins SemiBold"/>
                <a:ea typeface="Poppins SemiBold"/>
                <a:cs typeface="Poppins SemiBold"/>
                <a:sym typeface="Poppins SemiBold"/>
              </a:rPr>
              <a:t> </a:t>
            </a:r>
            <a:endParaRPr sz="1100" dirty="0">
              <a:solidFill>
                <a:srgbClr val="980000"/>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Bife de chorizo</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Con cremoso de papa o mix de verdes.</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highlight>
                  <a:srgbClr val="FFE599"/>
                </a:highlight>
                <a:latin typeface="Poppins SemiBold"/>
                <a:ea typeface="Poppins SemiBold"/>
                <a:cs typeface="Poppins SemiBold"/>
                <a:sym typeface="Poppins SemiBold"/>
              </a:rPr>
              <a:t> </a:t>
            </a:r>
            <a:endParaRPr sz="1100" dirty="0">
              <a:solidFill>
                <a:schemeClr val="dk1"/>
              </a:solidFill>
              <a:highlight>
                <a:srgbClr val="FFE599"/>
              </a:highlight>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Carpaccio de remolacha, queso azul y almendras  caramelizadas</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Bálsamico</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Burratina, rúcula, jamón crudo, pistachos</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Balsámico</a:t>
            </a:r>
            <a:endParaRPr sz="1100" dirty="0">
              <a:solidFill>
                <a:schemeClr val="dk1"/>
              </a:solidFill>
              <a:highlight>
                <a:srgbClr val="FFE599"/>
              </a:highlight>
              <a:latin typeface="Poppins"/>
              <a:ea typeface="Poppins"/>
              <a:cs typeface="Poppins"/>
              <a:sym typeface="Poppins"/>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highlight>
                  <a:srgbClr val="FFE599"/>
                </a:highlight>
                <a:latin typeface="Poppins SemiBold"/>
                <a:ea typeface="Poppins SemiBold"/>
                <a:cs typeface="Poppins SemiBold"/>
                <a:sym typeface="Poppins SemiBold"/>
              </a:rPr>
              <a:t> </a:t>
            </a:r>
            <a:endParaRPr sz="1100" dirty="0">
              <a:solidFill>
                <a:schemeClr val="dk1"/>
              </a:solidFill>
              <a:highlight>
                <a:srgbClr val="FFE599"/>
              </a:highlight>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Peras al vino tinto, queso Brie, almendras</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Balsámico.</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r>
              <a:rPr lang="en" sz="1100" dirty="0">
                <a:solidFill>
                  <a:schemeClr val="dk1"/>
                </a:solidFill>
                <a:highlight>
                  <a:srgbClr val="FFE599"/>
                </a:highlight>
                <a:latin typeface="Poppins SemiBold"/>
                <a:ea typeface="Poppins SemiBold"/>
                <a:cs typeface="Poppins SemiBold"/>
                <a:sym typeface="Poppins SemiBold"/>
              </a:rPr>
              <a:t> </a:t>
            </a:r>
            <a:endParaRPr sz="1100" dirty="0">
              <a:solidFill>
                <a:schemeClr val="dk1"/>
              </a:solidFill>
              <a:highlight>
                <a:srgbClr val="FFE599"/>
              </a:highlight>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highlight>
                <a:srgbClr val="FFE599"/>
              </a:highlight>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Membrillos rostizados, crema de queso horneado</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rgbClr val="980000"/>
                </a:solidFill>
                <a:latin typeface="Poppins SemiBold"/>
                <a:ea typeface="Poppins SemiBold"/>
                <a:cs typeface="Poppins SemiBold"/>
                <a:sym typeface="Poppins SemiBold"/>
              </a:rPr>
              <a:t> </a:t>
            </a:r>
            <a:endParaRPr sz="1100" dirty="0">
              <a:solidFill>
                <a:srgbClr val="980000"/>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Flan de dulce de leche</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SemiBold"/>
                <a:ea typeface="Poppins SemiBold"/>
                <a:cs typeface="Poppins SemiBold"/>
                <a:sym typeface="Poppins SemiBold"/>
              </a:rPr>
              <a:t>Bougatsa tibia</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Clr>
                <a:schemeClr val="dk1"/>
              </a:buClr>
              <a:buSzPts val="1100"/>
              <a:buFont typeface="Arial"/>
              <a:buNone/>
            </a:pPr>
            <a:r>
              <a:rPr lang="en" sz="1100" dirty="0">
                <a:solidFill>
                  <a:schemeClr val="dk1"/>
                </a:solidFill>
                <a:latin typeface="Poppins"/>
                <a:ea typeface="Poppins"/>
                <a:cs typeface="Poppins"/>
                <a:sym typeface="Poppins"/>
              </a:rPr>
              <a:t>Masa filo, crema pastelera, miel y pistachos.</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p:txBody>
      </p:sp>
      <p:pic>
        <p:nvPicPr>
          <p:cNvPr id="92" name="Google Shape;92;p16" title="carta SalonMesa de trabajo 17@2x.png"/>
          <p:cNvPicPr preferRelativeResize="0"/>
          <p:nvPr/>
        </p:nvPicPr>
        <p:blipFill>
          <a:blip r:embed="rId4">
            <a:alphaModFix/>
          </a:blip>
          <a:stretch>
            <a:fillRect/>
          </a:stretch>
        </p:blipFill>
        <p:spPr>
          <a:xfrm>
            <a:off x="3244542" y="8077818"/>
            <a:ext cx="1070915" cy="510552"/>
          </a:xfrm>
          <a:prstGeom prst="rect">
            <a:avLst/>
          </a:prstGeom>
          <a:noFill/>
          <a:ln>
            <a:noFill/>
          </a:ln>
        </p:spPr>
      </p:pic>
      <p:pic>
        <p:nvPicPr>
          <p:cNvPr id="93" name="Google Shape;93;p16" title="carta SalonMesa de trabajo 15@2x.png"/>
          <p:cNvPicPr preferRelativeResize="0"/>
          <p:nvPr/>
        </p:nvPicPr>
        <p:blipFill>
          <a:blip r:embed="rId5">
            <a:alphaModFix/>
          </a:blip>
          <a:stretch>
            <a:fillRect/>
          </a:stretch>
        </p:blipFill>
        <p:spPr>
          <a:xfrm>
            <a:off x="3032850" y="1758250"/>
            <a:ext cx="1494300" cy="448290"/>
          </a:xfrm>
          <a:prstGeom prst="rect">
            <a:avLst/>
          </a:prstGeom>
          <a:noFill/>
          <a:ln>
            <a:noFill/>
          </a:ln>
        </p:spPr>
      </p:pic>
      <p:pic>
        <p:nvPicPr>
          <p:cNvPr id="94" name="Google Shape;94;p16" title="carta SalonMesa de trabajo 16@2x.png"/>
          <p:cNvPicPr preferRelativeResize="0"/>
          <p:nvPr/>
        </p:nvPicPr>
        <p:blipFill>
          <a:blip r:embed="rId6">
            <a:alphaModFix/>
          </a:blip>
          <a:stretch>
            <a:fillRect/>
          </a:stretch>
        </p:blipFill>
        <p:spPr>
          <a:xfrm>
            <a:off x="3188506" y="4025751"/>
            <a:ext cx="1182988" cy="554136"/>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77;p15" title="ilus barolo.jpg"/>
          <p:cNvPicPr preferRelativeResize="0"/>
          <p:nvPr/>
        </p:nvPicPr>
        <p:blipFill rotWithShape="1">
          <a:blip r:embed="rId2">
            <a:alphaModFix/>
          </a:blip>
          <a:srcRect l="18301"/>
          <a:stretch/>
        </p:blipFill>
        <p:spPr>
          <a:xfrm>
            <a:off x="0" y="6280484"/>
            <a:ext cx="5197642" cy="4411514"/>
          </a:xfrm>
          <a:prstGeom prst="rect">
            <a:avLst/>
          </a:prstGeom>
          <a:noFill/>
          <a:ln>
            <a:noFill/>
          </a:ln>
        </p:spPr>
      </p:pic>
      <p:pic>
        <p:nvPicPr>
          <p:cNvPr id="2" name="Google Shape;78;p15" title="carta SalonMesa de trabajo 1 copia 6@2x.png"/>
          <p:cNvPicPr preferRelativeResize="0"/>
          <p:nvPr/>
        </p:nvPicPr>
        <p:blipFill>
          <a:blip r:embed="rId3">
            <a:alphaModFix/>
          </a:blip>
          <a:stretch>
            <a:fillRect/>
          </a:stretch>
        </p:blipFill>
        <p:spPr>
          <a:xfrm>
            <a:off x="0" y="-3691"/>
            <a:ext cx="7560001" cy="10695689"/>
          </a:xfrm>
          <a:prstGeom prst="rect">
            <a:avLst/>
          </a:prstGeom>
          <a:noFill/>
          <a:ln>
            <a:noFill/>
          </a:ln>
        </p:spPr>
      </p:pic>
      <p:sp>
        <p:nvSpPr>
          <p:cNvPr id="5" name="Rectángulo 4"/>
          <p:cNvSpPr/>
          <p:nvPr/>
        </p:nvSpPr>
        <p:spPr>
          <a:xfrm>
            <a:off x="920794" y="1786504"/>
            <a:ext cx="5718411" cy="5386090"/>
          </a:xfrm>
          <a:prstGeom prst="rect">
            <a:avLst/>
          </a:prstGeom>
        </p:spPr>
        <p:txBody>
          <a:bodyPr wrap="square">
            <a:spAutoFit/>
          </a:bodyPr>
          <a:lstStyle/>
          <a:p>
            <a:r>
              <a:rPr lang="es-ES" sz="2000" b="1" i="1" dirty="0" smtClean="0">
                <a:latin typeface="Poppins SemiBold" panose="020B0604020202020204" charset="0"/>
                <a:cs typeface="Poppins SemiBold" panose="020B0604020202020204" charset="0"/>
              </a:rPr>
              <a:t>Palacio Barolo</a:t>
            </a:r>
            <a:endParaRPr lang="es-ES" sz="2000" b="1" i="1" dirty="0">
              <a:latin typeface="Poppins SemiBold" panose="020B0604020202020204" charset="0"/>
              <a:cs typeface="Poppins SemiBold" panose="020B0604020202020204" charset="0"/>
            </a:endParaRPr>
          </a:p>
          <a:p>
            <a:endParaRPr lang="es-ES" dirty="0">
              <a:latin typeface="Poppins SemiBold" panose="020B0604020202020204" charset="0"/>
              <a:cs typeface="Poppins SemiBold" panose="020B0604020202020204" charset="0"/>
            </a:endParaRPr>
          </a:p>
          <a:p>
            <a:r>
              <a:rPr lang="es-ES" dirty="0">
                <a:latin typeface="Poppins SemiBold" panose="020B0604020202020204" charset="0"/>
                <a:cs typeface="Poppins SemiBold" panose="020B0604020202020204" charset="0"/>
              </a:rPr>
              <a:t>Hay edificios que forman parte del paisaje. El Palacio Barolo forma parte de la historia</a:t>
            </a:r>
            <a:r>
              <a:rPr lang="es-ES" dirty="0" smtClean="0">
                <a:latin typeface="Poppins SemiBold" panose="020B0604020202020204" charset="0"/>
                <a:cs typeface="Poppins SemiBold" panose="020B0604020202020204" charset="0"/>
              </a:rPr>
              <a:t>.</a:t>
            </a:r>
          </a:p>
          <a:p>
            <a:endParaRPr lang="es-ES" dirty="0">
              <a:latin typeface="Poppins SemiBold" panose="020B0604020202020204" charset="0"/>
              <a:cs typeface="Poppins SemiBold" panose="020B0604020202020204" charset="0"/>
            </a:endParaRPr>
          </a:p>
          <a:p>
            <a:r>
              <a:rPr lang="es-ES" dirty="0">
                <a:latin typeface="Poppins SemiBold" panose="020B0604020202020204" charset="0"/>
                <a:cs typeface="Poppins SemiBold" panose="020B0604020202020204" charset="0"/>
              </a:rPr>
              <a:t>Inaugurado en 1923 e inspirado en La Divina Comedia de Dante Alighieri, este ícono de la arquitectura porteña fue concebido como una obra donde el arte, la imaginación y la innovación dialogan en perfecta armonía. Durante </a:t>
            </a:r>
            <a:r>
              <a:rPr lang="es-ES" dirty="0" smtClean="0">
                <a:latin typeface="Poppins SemiBold" panose="020B0604020202020204" charset="0"/>
                <a:cs typeface="Poppins SemiBold" panose="020B0604020202020204" charset="0"/>
              </a:rPr>
              <a:t>algunos años </a:t>
            </a:r>
            <a:r>
              <a:rPr lang="es-ES" dirty="0">
                <a:latin typeface="Poppins SemiBold" panose="020B0604020202020204" charset="0"/>
                <a:cs typeface="Poppins SemiBold" panose="020B0604020202020204" charset="0"/>
              </a:rPr>
              <a:t>fue el edificio más alto de Sudamérica y, aún hoy, continúa despertando admiración en quienes cruzan sus puertas</a:t>
            </a:r>
            <a:r>
              <a:rPr lang="es-ES" dirty="0" smtClean="0">
                <a:latin typeface="Poppins SemiBold" panose="020B0604020202020204" charset="0"/>
                <a:cs typeface="Poppins SemiBold" panose="020B0604020202020204" charset="0"/>
              </a:rPr>
              <a:t>.</a:t>
            </a:r>
          </a:p>
          <a:p>
            <a:endParaRPr lang="es-ES" dirty="0">
              <a:latin typeface="Poppins SemiBold" panose="020B0604020202020204" charset="0"/>
              <a:cs typeface="Poppins SemiBold" panose="020B0604020202020204" charset="0"/>
            </a:endParaRPr>
          </a:p>
          <a:p>
            <a:r>
              <a:rPr lang="es-ES" dirty="0">
                <a:latin typeface="Poppins SemiBold" panose="020B0604020202020204" charset="0"/>
                <a:cs typeface="Poppins SemiBold" panose="020B0604020202020204" charset="0"/>
              </a:rPr>
              <a:t>Desde el piso 16, donde se encuentra Salón 1923, la ciudad adquiere una nueva perspectiva. Bajo la luz de su histórico faro, Buenos Aires se despliega en todo su esplendor, recordándonos que hay lugares capaces de emocionar antes incluso de sentarse a la mesa. Porque vivir el Palacio Barolo no es solo conocer un monumento: es formar parte de una historia que sigue escribiéndose con cada persona que lo visita</a:t>
            </a:r>
            <a:r>
              <a:rPr lang="es-ES" dirty="0" smtClean="0">
                <a:latin typeface="Poppins SemiBold" panose="020B0604020202020204" charset="0"/>
                <a:cs typeface="Poppins SemiBold" panose="020B0604020202020204" charset="0"/>
              </a:rPr>
              <a:t>.</a:t>
            </a:r>
          </a:p>
          <a:p>
            <a:endParaRPr lang="es-ES" dirty="0" smtClean="0">
              <a:latin typeface="Poppins SemiBold" panose="020B0604020202020204" charset="0"/>
              <a:cs typeface="Poppins SemiBold" panose="020B0604020202020204" charset="0"/>
            </a:endParaRPr>
          </a:p>
          <a:p>
            <a:endParaRPr lang="es-ES" dirty="0">
              <a:latin typeface="Poppins SemiBold" panose="020B0604020202020204" charset="0"/>
              <a:cs typeface="Poppins SemiBold" panose="020B0604020202020204" charset="0"/>
            </a:endParaRPr>
          </a:p>
          <a:p>
            <a:pPr algn="r"/>
            <a:r>
              <a:rPr lang="es-ES" sz="1600" b="1" i="1" dirty="0">
                <a:latin typeface="Poppins SemiBold" panose="020B0604020202020204" charset="0"/>
                <a:cs typeface="Poppins SemiBold" panose="020B0604020202020204" charset="0"/>
              </a:rPr>
              <a:t>Gracias por </a:t>
            </a:r>
            <a:r>
              <a:rPr lang="es-ES" sz="1600" b="1" i="1" dirty="0" smtClean="0">
                <a:latin typeface="Poppins SemiBold" panose="020B0604020202020204" charset="0"/>
                <a:cs typeface="Poppins SemiBold" panose="020B0604020202020204" charset="0"/>
              </a:rPr>
              <a:t>elegirnos</a:t>
            </a:r>
            <a:endParaRPr lang="es-ES" sz="1600" b="1" i="1" dirty="0">
              <a:latin typeface="Poppins SemiBold" panose="020B0604020202020204" charset="0"/>
              <a:cs typeface="Poppins SemiBold" panose="020B0604020202020204" charset="0"/>
            </a:endParaRPr>
          </a:p>
        </p:txBody>
      </p:sp>
    </p:spTree>
    <p:extLst>
      <p:ext uri="{BB962C8B-B14F-4D97-AF65-F5344CB8AC3E}">
        <p14:creationId xmlns:p14="http://schemas.microsoft.com/office/powerpoint/2010/main" val="29372221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Google Shape;99;p17" title="carta SalonMesa de trabajo 1 copia 5@2x.png"/>
          <p:cNvPicPr preferRelativeResize="0"/>
          <p:nvPr/>
        </p:nvPicPr>
        <p:blipFill>
          <a:blip r:embed="rId3">
            <a:alphaModFix/>
          </a:blip>
          <a:stretch>
            <a:fillRect/>
          </a:stretch>
        </p:blipFill>
        <p:spPr>
          <a:xfrm>
            <a:off x="3" y="-1862"/>
            <a:ext cx="7560001" cy="10695723"/>
          </a:xfrm>
          <a:prstGeom prst="rect">
            <a:avLst/>
          </a:prstGeom>
          <a:noFill/>
          <a:ln>
            <a:noFill/>
          </a:ln>
        </p:spPr>
      </p:pic>
      <p:sp>
        <p:nvSpPr>
          <p:cNvPr id="100" name="Google Shape;100;p17"/>
          <p:cNvSpPr txBox="1">
            <a:spLocks noGrp="1"/>
          </p:cNvSpPr>
          <p:nvPr>
            <p:ph type="subTitle" idx="1"/>
          </p:nvPr>
        </p:nvSpPr>
        <p:spPr>
          <a:xfrm>
            <a:off x="1745525" y="4910650"/>
            <a:ext cx="3910200" cy="22677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3200">
                <a:solidFill>
                  <a:schemeClr val="dk1"/>
                </a:solidFill>
                <a:latin typeface="Poppins Black"/>
                <a:ea typeface="Poppins Black"/>
                <a:cs typeface="Poppins Black"/>
                <a:sym typeface="Poppins Black"/>
              </a:rPr>
              <a:t>English Menu</a:t>
            </a:r>
            <a:endParaRPr sz="2500">
              <a:solidFill>
                <a:schemeClr val="dk1"/>
              </a:solidFill>
            </a:endParaRPr>
          </a:p>
          <a:p>
            <a:pPr marL="0" lvl="0" indent="0" algn="l" rtl="0">
              <a:lnSpc>
                <a:spcPct val="100000"/>
              </a:lnSpc>
              <a:spcBef>
                <a:spcPts val="0"/>
              </a:spcBef>
              <a:spcAft>
                <a:spcPts val="0"/>
              </a:spcAft>
              <a:buNone/>
            </a:pPr>
            <a:r>
              <a:rPr lang="en" sz="1100">
                <a:solidFill>
                  <a:schemeClr val="dk1"/>
                </a:solidFill>
              </a:rPr>
              <a:t> </a:t>
            </a:r>
            <a:endParaRPr sz="1100">
              <a:solidFill>
                <a:schemeClr val="dk1"/>
              </a:solidFill>
            </a:endParaRPr>
          </a:p>
          <a:p>
            <a:pPr marL="0" lvl="0" indent="0" algn="l" rtl="0">
              <a:lnSpc>
                <a:spcPct val="100000"/>
              </a:lnSpc>
              <a:spcBef>
                <a:spcPts val="0"/>
              </a:spcBef>
              <a:spcAft>
                <a:spcPts val="0"/>
              </a:spcAft>
              <a:buNone/>
            </a:pPr>
            <a:r>
              <a:rPr lang="en" sz="1100" b="1">
                <a:solidFill>
                  <a:schemeClr val="dk1"/>
                </a:solidFill>
              </a:rPr>
              <a:t> </a:t>
            </a:r>
            <a:endParaRPr sz="1100" b="1">
              <a:solidFill>
                <a:schemeClr val="dk1"/>
              </a:solidFill>
            </a:endParaRPr>
          </a:p>
          <a:p>
            <a:pPr marL="0" lvl="0" indent="0" algn="l" rtl="0">
              <a:lnSpc>
                <a:spcPct val="100000"/>
              </a:lnSpc>
              <a:spcBef>
                <a:spcPts val="0"/>
              </a:spcBef>
              <a:spcAft>
                <a:spcPts val="0"/>
              </a:spcAft>
              <a:buNone/>
            </a:pPr>
            <a:r>
              <a:rPr lang="en" sz="1100">
                <a:solidFill>
                  <a:schemeClr val="dk1"/>
                </a:solidFill>
              </a:rPr>
              <a:t> </a:t>
            </a:r>
            <a:endParaRPr sz="1100">
              <a:solidFill>
                <a:schemeClr val="dk1"/>
              </a:solidFill>
            </a:endParaRPr>
          </a:p>
          <a:p>
            <a:pPr marL="0" lvl="0" indent="0" algn="l" rtl="0">
              <a:lnSpc>
                <a:spcPct val="100000"/>
              </a:lnSpc>
              <a:spcBef>
                <a:spcPts val="0"/>
              </a:spcBef>
              <a:spcAft>
                <a:spcPts val="0"/>
              </a:spcAft>
              <a:buNone/>
            </a:pPr>
            <a:r>
              <a:rPr lang="en" sz="1100">
                <a:solidFill>
                  <a:schemeClr val="dk1"/>
                </a:solidFill>
              </a:rPr>
              <a:t> </a:t>
            </a:r>
            <a:endParaRPr sz="1100">
              <a:solidFill>
                <a:schemeClr val="dk1"/>
              </a:solidFill>
            </a:endParaRPr>
          </a:p>
          <a:p>
            <a:pPr marL="0" lvl="0" indent="0" algn="l" rtl="0">
              <a:lnSpc>
                <a:spcPct val="100000"/>
              </a:lnSpc>
              <a:spcBef>
                <a:spcPts val="0"/>
              </a:spcBef>
              <a:spcAft>
                <a:spcPts val="0"/>
              </a:spcAft>
              <a:buNone/>
            </a:pPr>
            <a:r>
              <a:rPr lang="en" sz="1100">
                <a:solidFill>
                  <a:schemeClr val="dk1"/>
                </a:solidFill>
              </a:rPr>
              <a:t> </a:t>
            </a:r>
            <a:endParaRPr sz="1100">
              <a:solidFill>
                <a:schemeClr val="dk1"/>
              </a:solidFill>
            </a:endParaRPr>
          </a:p>
          <a:p>
            <a:pPr marL="0" lvl="0" indent="0" algn="l" rtl="0">
              <a:lnSpc>
                <a:spcPct val="100000"/>
              </a:lnSpc>
              <a:spcBef>
                <a:spcPts val="0"/>
              </a:spcBef>
              <a:spcAft>
                <a:spcPts val="0"/>
              </a:spcAft>
              <a:buNone/>
            </a:pPr>
            <a:r>
              <a:rPr lang="en" sz="1100" b="1">
                <a:solidFill>
                  <a:schemeClr val="dk1"/>
                </a:solidFill>
              </a:rPr>
              <a:t> </a:t>
            </a:r>
            <a:endParaRPr sz="1100" b="1">
              <a:solidFill>
                <a:schemeClr val="dk1"/>
              </a:solidFill>
            </a:endParaRPr>
          </a:p>
          <a:p>
            <a:pPr marL="0" lvl="0" indent="0" algn="l" rtl="0">
              <a:lnSpc>
                <a:spcPct val="100000"/>
              </a:lnSpc>
              <a:spcBef>
                <a:spcPts val="0"/>
              </a:spcBef>
              <a:spcAft>
                <a:spcPts val="0"/>
              </a:spcAft>
              <a:buNone/>
            </a:pPr>
            <a:endParaRPr sz="110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a:solidFill>
                <a:srgbClr val="000000"/>
              </a:solidFill>
              <a:latin typeface="Poppins Medium"/>
              <a:ea typeface="Poppins Medium"/>
              <a:cs typeface="Poppins Medium"/>
              <a:sym typeface="Poppins Medium"/>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06;p18" title="carta SalonMesa de trabajo 1 copia 4@2x.png"/>
          <p:cNvPicPr preferRelativeResize="0"/>
          <p:nvPr/>
        </p:nvPicPr>
        <p:blipFill>
          <a:blip r:embed="rId2">
            <a:alphaModFix/>
          </a:blip>
          <a:stretch>
            <a:fillRect/>
          </a:stretch>
        </p:blipFill>
        <p:spPr>
          <a:xfrm>
            <a:off x="1" y="-3751"/>
            <a:ext cx="7560001" cy="10695740"/>
          </a:xfrm>
          <a:prstGeom prst="rect">
            <a:avLst/>
          </a:prstGeom>
          <a:noFill/>
          <a:ln>
            <a:noFill/>
          </a:ln>
        </p:spPr>
      </p:pic>
      <p:pic>
        <p:nvPicPr>
          <p:cNvPr id="3" name="Google Shape;54;p13" title="ilus barolo.jpg"/>
          <p:cNvPicPr preferRelativeResize="0"/>
          <p:nvPr/>
        </p:nvPicPr>
        <p:blipFill rotWithShape="1">
          <a:blip r:embed="rId3">
            <a:alphaModFix/>
          </a:blip>
          <a:srcRect r="23559"/>
          <a:stretch/>
        </p:blipFill>
        <p:spPr>
          <a:xfrm>
            <a:off x="1876926" y="5903495"/>
            <a:ext cx="5682749" cy="4788493"/>
          </a:xfrm>
          <a:prstGeom prst="rect">
            <a:avLst/>
          </a:prstGeom>
          <a:noFill/>
          <a:ln>
            <a:noFill/>
          </a:ln>
        </p:spPr>
      </p:pic>
      <p:sp>
        <p:nvSpPr>
          <p:cNvPr id="5" name="Rectángulo 4"/>
          <p:cNvSpPr/>
          <p:nvPr/>
        </p:nvSpPr>
        <p:spPr>
          <a:xfrm>
            <a:off x="924506" y="1963954"/>
            <a:ext cx="5710990" cy="3724096"/>
          </a:xfrm>
          <a:prstGeom prst="rect">
            <a:avLst/>
          </a:prstGeom>
        </p:spPr>
        <p:txBody>
          <a:bodyPr wrap="square">
            <a:spAutoFit/>
          </a:bodyPr>
          <a:lstStyle/>
          <a:p>
            <a:r>
              <a:rPr lang="es-ES" sz="2000" b="1" i="1" dirty="0" err="1" smtClean="0">
                <a:latin typeface="Poppins SemiBold" panose="020B0604020202020204" charset="0"/>
                <a:cs typeface="Poppins SemiBold" panose="020B0604020202020204" charset="0"/>
              </a:rPr>
              <a:t>Welcome</a:t>
            </a:r>
            <a:r>
              <a:rPr lang="es-ES" sz="2000" b="1" i="1" dirty="0" smtClean="0">
                <a:latin typeface="Poppins SemiBold" panose="020B0604020202020204" charset="0"/>
                <a:cs typeface="Poppins SemiBold" panose="020B0604020202020204" charset="0"/>
              </a:rPr>
              <a:t> to Salón 1923</a:t>
            </a:r>
          </a:p>
          <a:p>
            <a:endParaRPr lang="es-ES" sz="2000" b="1" i="1" dirty="0">
              <a:latin typeface="Poppins SemiBold" panose="020B0604020202020204" charset="0"/>
              <a:cs typeface="Poppins SemiBold" panose="020B0604020202020204" charset="0"/>
            </a:endParaRPr>
          </a:p>
          <a:p>
            <a:endParaRPr lang="es-ES" dirty="0">
              <a:latin typeface="Poppins SemiBold" panose="020B0604020202020204" charset="0"/>
              <a:cs typeface="Poppins SemiBold" panose="020B0604020202020204" charset="0"/>
            </a:endParaRPr>
          </a:p>
          <a:p>
            <a:r>
              <a:rPr lang="en-US" dirty="0">
                <a:latin typeface="Poppins SemiBold" panose="020B0604020202020204" charset="0"/>
                <a:cs typeface="Poppins SemiBold" panose="020B0604020202020204" charset="0"/>
              </a:rPr>
              <a:t>Every place has a story. </a:t>
            </a:r>
            <a:r>
              <a:rPr lang="en-US" dirty="0" err="1">
                <a:latin typeface="Poppins SemiBold" panose="020B0604020202020204" charset="0"/>
                <a:cs typeface="Poppins SemiBold" panose="020B0604020202020204" charset="0"/>
              </a:rPr>
              <a:t>Salón</a:t>
            </a:r>
            <a:r>
              <a:rPr lang="en-US" dirty="0">
                <a:latin typeface="Poppins SemiBold" panose="020B0604020202020204" charset="0"/>
                <a:cs typeface="Poppins SemiBold" panose="020B0604020202020204" charset="0"/>
              </a:rPr>
              <a:t> 1923 also has a dream fulfilled</a:t>
            </a:r>
            <a:r>
              <a:rPr lang="en-US" dirty="0" smtClean="0">
                <a:latin typeface="Poppins SemiBold" panose="020B0604020202020204" charset="0"/>
                <a:cs typeface="Poppins SemiBold" panose="020B0604020202020204" charset="0"/>
              </a:rPr>
              <a:t>.</a:t>
            </a:r>
          </a:p>
          <a:p>
            <a:endParaRPr lang="en-US" dirty="0">
              <a:latin typeface="Poppins SemiBold" panose="020B0604020202020204" charset="0"/>
              <a:cs typeface="Poppins SemiBold" panose="020B0604020202020204" charset="0"/>
            </a:endParaRPr>
          </a:p>
          <a:p>
            <a:r>
              <a:rPr lang="en-US" dirty="0">
                <a:latin typeface="Poppins SemiBold" panose="020B0604020202020204" charset="0"/>
                <a:cs typeface="Poppins SemiBold" panose="020B0604020202020204" charset="0"/>
              </a:rPr>
              <a:t>Created to bring to life an idea that remained in the original plans of Palacio Barolo for nearly a century, this unique space opened its doors in 2019 to become far more than a restaurant. It is a haven above the city, where fine cuisine, signature cocktails, and breathtaking views come together to create unforgettable moments</a:t>
            </a:r>
            <a:r>
              <a:rPr lang="en-US" dirty="0" smtClean="0">
                <a:latin typeface="Poppins SemiBold" panose="020B0604020202020204" charset="0"/>
                <a:cs typeface="Poppins SemiBold" panose="020B0604020202020204" charset="0"/>
              </a:rPr>
              <a:t>.</a:t>
            </a:r>
          </a:p>
          <a:p>
            <a:endParaRPr lang="en-US" dirty="0">
              <a:latin typeface="Poppins SemiBold" panose="020B0604020202020204" charset="0"/>
              <a:cs typeface="Poppins SemiBold" panose="020B0604020202020204" charset="0"/>
            </a:endParaRPr>
          </a:p>
          <a:p>
            <a:r>
              <a:rPr lang="en-US" dirty="0">
                <a:latin typeface="Poppins SemiBold" panose="020B0604020202020204" charset="0"/>
                <a:cs typeface="Poppins SemiBold" panose="020B0604020202020204" charset="0"/>
              </a:rPr>
              <a:t>Here, every detail invites you to slow down and savor the moment. Every toast celebrates a connection. And every visit becomes a lasting memory, long after watching the sun set over the skyline of Buenos Aires.</a:t>
            </a:r>
          </a:p>
        </p:txBody>
      </p:sp>
    </p:spTree>
    <p:extLst>
      <p:ext uri="{BB962C8B-B14F-4D97-AF65-F5344CB8AC3E}">
        <p14:creationId xmlns:p14="http://schemas.microsoft.com/office/powerpoint/2010/main" val="5419078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8" name="Google Shape;64;p14" title="carta SalonMesa de trabajo 1 copia 5@2x.png"/>
          <p:cNvPicPr preferRelativeResize="0"/>
          <p:nvPr/>
        </p:nvPicPr>
        <p:blipFill>
          <a:blip r:embed="rId3">
            <a:alphaModFix/>
          </a:blip>
          <a:stretch>
            <a:fillRect/>
          </a:stretch>
        </p:blipFill>
        <p:spPr>
          <a:xfrm>
            <a:off x="3" y="-1862"/>
            <a:ext cx="7560001" cy="10695723"/>
          </a:xfrm>
          <a:prstGeom prst="rect">
            <a:avLst/>
          </a:prstGeom>
          <a:noFill/>
          <a:ln>
            <a:noFill/>
          </a:ln>
        </p:spPr>
      </p:pic>
      <p:sp>
        <p:nvSpPr>
          <p:cNvPr id="107" name="Google Shape;107;p18"/>
          <p:cNvSpPr txBox="1">
            <a:spLocks noGrp="1"/>
          </p:cNvSpPr>
          <p:nvPr>
            <p:ph type="subTitle" idx="1"/>
          </p:nvPr>
        </p:nvSpPr>
        <p:spPr>
          <a:xfrm>
            <a:off x="916731" y="3621182"/>
            <a:ext cx="3910200" cy="55062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Butter croissant</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Ham and cheese croissant</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Country bread with avocado, roasted cherry tomatoes, peas, and fried egg</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Hazelnut French toast</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a:ea typeface="Poppins"/>
                <a:cs typeface="Poppins"/>
                <a:sym typeface="Poppins"/>
              </a:rPr>
              <a:t>Brioche French toast with cream and hazelnuts.</a:t>
            </a: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endParaRPr sz="1100" dirty="0">
              <a:solidFill>
                <a:schemeClr val="dk1"/>
              </a:solidFill>
              <a:latin typeface="Poppins"/>
              <a:ea typeface="Poppins"/>
              <a:cs typeface="Poppins"/>
              <a:sym typeface="Poppins"/>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Caramelized banana loaf cake</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Chocolate cake</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Warm apple crumble</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Granola with seasonal fruit, yogurt, </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r>
              <a:rPr lang="en" sz="1100" dirty="0">
                <a:solidFill>
                  <a:schemeClr val="dk1"/>
                </a:solidFill>
                <a:latin typeface="Poppins SemiBold"/>
                <a:ea typeface="Poppins SemiBold"/>
                <a:cs typeface="Poppins SemiBold"/>
                <a:sym typeface="Poppins SemiBold"/>
              </a:rPr>
              <a:t>&amp; honey. Rye bread with cream cheese</a:t>
            </a: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l" rtl="0">
              <a:lnSpc>
                <a:spcPct val="100000"/>
              </a:lnSpc>
              <a:spcBef>
                <a:spcPts val="0"/>
              </a:spcBef>
              <a:spcAft>
                <a:spcPts val="0"/>
              </a:spcAft>
              <a:buNone/>
            </a:pPr>
            <a:endParaRPr sz="1200" dirty="0">
              <a:solidFill>
                <a:srgbClr val="000000"/>
              </a:solidFill>
              <a:latin typeface="Poppins Medium"/>
              <a:ea typeface="Poppins Medium"/>
              <a:cs typeface="Poppins Medium"/>
              <a:sym typeface="Poppins Medium"/>
            </a:endParaRPr>
          </a:p>
        </p:txBody>
      </p:sp>
      <p:sp>
        <p:nvSpPr>
          <p:cNvPr id="108" name="Google Shape;108;p18"/>
          <p:cNvSpPr txBox="1">
            <a:spLocks noGrp="1"/>
          </p:cNvSpPr>
          <p:nvPr>
            <p:ph type="subTitle" idx="1"/>
          </p:nvPr>
        </p:nvSpPr>
        <p:spPr>
          <a:xfrm>
            <a:off x="5302688" y="3621182"/>
            <a:ext cx="1340700" cy="5506200"/>
          </a:xfrm>
          <a:prstGeom prst="rect">
            <a:avLst/>
          </a:prstGeom>
        </p:spPr>
        <p:txBody>
          <a:bodyPr spcFirstLastPara="1" wrap="square" lIns="91425" tIns="91425" rIns="91425" bIns="91425" anchor="t" anchorCtr="0">
            <a:normAutofit/>
          </a:bodyPr>
          <a:lstStyle/>
          <a:p>
            <a:pPr marL="0" lvl="0" indent="0" algn="r"/>
            <a:r>
              <a:rPr lang="en" sz="1100" dirty="0">
                <a:solidFill>
                  <a:schemeClr val="dk1"/>
                </a:solidFill>
                <a:latin typeface="Poppins SemiBold"/>
                <a:ea typeface="Poppins SemiBold"/>
                <a:cs typeface="Poppins SemiBold"/>
                <a:sym typeface="Poppins SemiBold"/>
              </a:rPr>
              <a:t>$5.000</a:t>
            </a: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buClr>
                <a:schemeClr val="dk1"/>
              </a:buClr>
              <a:buSzPts val="1100"/>
            </a:pPr>
            <a:r>
              <a:rPr lang="en" sz="1100" dirty="0">
                <a:solidFill>
                  <a:schemeClr val="dk1"/>
                </a:solidFill>
                <a:latin typeface="Poppins SemiBold"/>
                <a:ea typeface="Poppins SemiBold"/>
                <a:cs typeface="Poppins SemiBold"/>
                <a:sym typeface="Poppins SemiBold"/>
              </a:rPr>
              <a:t>$8.000</a:t>
            </a:r>
            <a:endParaRPr lang="en" sz="1200" dirty="0">
              <a:solidFill>
                <a:schemeClr val="dk1"/>
              </a:solidFill>
              <a:latin typeface="Poppins Medium"/>
              <a:ea typeface="Poppins Medium"/>
              <a:cs typeface="Poppins Medium"/>
              <a:sym typeface="Poppins Medium"/>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buClr>
                <a:schemeClr val="dk1"/>
              </a:buClr>
              <a:buSzPts val="1100"/>
            </a:pPr>
            <a:r>
              <a:rPr lang="en" sz="1100" dirty="0">
                <a:solidFill>
                  <a:schemeClr val="dk1"/>
                </a:solidFill>
                <a:latin typeface="Poppins SemiBold"/>
                <a:ea typeface="Poppins SemiBold"/>
                <a:cs typeface="Poppins SemiBold"/>
                <a:sym typeface="Poppins SemiBold"/>
              </a:rPr>
              <a:t>$16.200</a:t>
            </a:r>
            <a:endParaRPr lang="en" sz="1200" dirty="0">
              <a:solidFill>
                <a:schemeClr val="dk1"/>
              </a:solidFill>
              <a:latin typeface="Poppins Medium"/>
              <a:ea typeface="Poppins Medium"/>
              <a:cs typeface="Poppins Medium"/>
              <a:sym typeface="Poppins Medium"/>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r>
              <a:rPr lang="en" sz="1100" dirty="0">
                <a:solidFill>
                  <a:schemeClr val="dk1"/>
                </a:solidFill>
                <a:latin typeface="Poppins SemiBold"/>
                <a:ea typeface="Poppins SemiBold"/>
                <a:cs typeface="Poppins SemiBold"/>
                <a:sym typeface="Poppins SemiBold"/>
              </a:rPr>
              <a:t>$15.500</a:t>
            </a: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endParaRPr lang="en" sz="1100" dirty="0" smtClean="0">
              <a:solidFill>
                <a:schemeClr val="dk1"/>
              </a:solidFill>
              <a:latin typeface="Poppins SemiBold"/>
              <a:ea typeface="Poppins SemiBold"/>
              <a:cs typeface="Poppins SemiBold"/>
              <a:sym typeface="Poppins SemiBold"/>
            </a:endParaRPr>
          </a:p>
          <a:p>
            <a:pPr marL="0" lvl="0" indent="0" algn="r"/>
            <a:r>
              <a:rPr lang="en" sz="1100" dirty="0" smtClean="0">
                <a:solidFill>
                  <a:schemeClr val="dk1"/>
                </a:solidFill>
                <a:latin typeface="Poppins SemiBold"/>
                <a:ea typeface="Poppins SemiBold"/>
                <a:cs typeface="Poppins SemiBold"/>
                <a:sym typeface="Poppins SemiBold"/>
              </a:rPr>
              <a:t>$</a:t>
            </a:r>
            <a:r>
              <a:rPr lang="en" sz="1100" dirty="0">
                <a:solidFill>
                  <a:schemeClr val="dk1"/>
                </a:solidFill>
                <a:latin typeface="Poppins SemiBold"/>
                <a:ea typeface="Poppins SemiBold"/>
                <a:cs typeface="Poppins SemiBold"/>
                <a:sym typeface="Poppins SemiBold"/>
              </a:rPr>
              <a:t>9.500</a:t>
            </a:r>
            <a:endParaRPr lang="en" sz="1200" dirty="0">
              <a:solidFill>
                <a:schemeClr val="dk1"/>
              </a:solidFill>
              <a:latin typeface="Poppins Medium"/>
              <a:ea typeface="Poppins Medium"/>
              <a:cs typeface="Poppins Medium"/>
              <a:sym typeface="Poppins Medium"/>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r>
              <a:rPr lang="en" sz="1100" dirty="0">
                <a:solidFill>
                  <a:schemeClr val="dk1"/>
                </a:solidFill>
                <a:latin typeface="Poppins SemiBold"/>
                <a:ea typeface="Poppins SemiBold"/>
                <a:cs typeface="Poppins SemiBold"/>
                <a:sym typeface="Poppins SemiBold"/>
              </a:rPr>
              <a:t>$8.200</a:t>
            </a:r>
            <a:endParaRPr lang="en" sz="1200" dirty="0">
              <a:solidFill>
                <a:schemeClr val="dk1"/>
              </a:solidFill>
              <a:latin typeface="Poppins Medium"/>
              <a:ea typeface="Poppins Medium"/>
              <a:cs typeface="Poppins Medium"/>
              <a:sym typeface="Poppins Medium"/>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r>
              <a:rPr lang="en" sz="1100" dirty="0">
                <a:solidFill>
                  <a:schemeClr val="dk1"/>
                </a:solidFill>
                <a:latin typeface="Poppins SemiBold"/>
                <a:ea typeface="Poppins SemiBold"/>
                <a:cs typeface="Poppins SemiBold"/>
                <a:sym typeface="Poppins SemiBold"/>
              </a:rPr>
              <a:t>$10.800</a:t>
            </a:r>
            <a:endParaRPr lang="en" sz="1200" dirty="0">
              <a:solidFill>
                <a:schemeClr val="dk1"/>
              </a:solidFill>
              <a:latin typeface="Poppins Medium"/>
              <a:ea typeface="Poppins Medium"/>
              <a:cs typeface="Poppins Medium"/>
              <a:sym typeface="Poppins Medium"/>
            </a:endParaRPr>
          </a:p>
          <a:p>
            <a:pPr marL="0" lvl="0" indent="0" algn="r"/>
            <a:endParaRPr lang="en" sz="1100" dirty="0">
              <a:solidFill>
                <a:schemeClr val="dk1"/>
              </a:solidFill>
              <a:latin typeface="Poppins SemiBold"/>
              <a:ea typeface="Poppins SemiBold"/>
              <a:cs typeface="Poppins SemiBold"/>
              <a:sym typeface="Poppins SemiBold"/>
            </a:endParaRPr>
          </a:p>
          <a:p>
            <a:pPr marL="0" lvl="0" indent="0" algn="r"/>
            <a:r>
              <a:rPr lang="en" sz="1100" dirty="0">
                <a:solidFill>
                  <a:schemeClr val="dk1"/>
                </a:solidFill>
                <a:latin typeface="Poppins SemiBold"/>
                <a:ea typeface="Poppins SemiBold"/>
                <a:cs typeface="Poppins SemiBold"/>
                <a:sym typeface="Poppins SemiBold"/>
              </a:rPr>
              <a:t>$18.500</a:t>
            </a:r>
            <a:endParaRPr lang="en" sz="1200" dirty="0">
              <a:solidFill>
                <a:schemeClr val="dk1"/>
              </a:solidFill>
              <a:latin typeface="Poppins Medium"/>
              <a:ea typeface="Poppins Medium"/>
              <a:cs typeface="Poppins Medium"/>
              <a:sym typeface="Poppins Medium"/>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a:p>
            <a:pPr marL="0" lvl="0" indent="0" algn="r" rtl="0">
              <a:lnSpc>
                <a:spcPct val="100000"/>
              </a:lnSpc>
              <a:spcBef>
                <a:spcPts val="0"/>
              </a:spcBef>
              <a:spcAft>
                <a:spcPts val="0"/>
              </a:spcAft>
              <a:buNone/>
            </a:pPr>
            <a:endParaRPr sz="1100" dirty="0">
              <a:solidFill>
                <a:schemeClr val="dk1"/>
              </a:solidFill>
              <a:latin typeface="Poppins SemiBold"/>
              <a:ea typeface="Poppins SemiBold"/>
              <a:cs typeface="Poppins SemiBold"/>
              <a:sym typeface="Poppins SemiBold"/>
            </a:endParaRPr>
          </a:p>
        </p:txBody>
      </p:sp>
      <p:pic>
        <p:nvPicPr>
          <p:cNvPr id="109" name="Google Shape;109;p18" title="inglesMesa de trabajo 19@2x.png"/>
          <p:cNvPicPr preferRelativeResize="0"/>
          <p:nvPr/>
        </p:nvPicPr>
        <p:blipFill>
          <a:blip r:embed="rId4">
            <a:alphaModFix/>
          </a:blip>
          <a:stretch>
            <a:fillRect/>
          </a:stretch>
        </p:blipFill>
        <p:spPr>
          <a:xfrm>
            <a:off x="1267473" y="2313960"/>
            <a:ext cx="5193651" cy="519375"/>
          </a:xfrm>
          <a:prstGeom prst="rect">
            <a:avLst/>
          </a:prstGeom>
          <a:noFill/>
          <a:ln>
            <a:noFill/>
          </a:ln>
        </p:spPr>
      </p:pic>
      <p:pic>
        <p:nvPicPr>
          <p:cNvPr id="110" name="Google Shape;110;p18" title="inglesMesa de trabajo 21@2x.png"/>
          <p:cNvPicPr preferRelativeResize="0"/>
          <p:nvPr/>
        </p:nvPicPr>
        <p:blipFill>
          <a:blip r:embed="rId5">
            <a:alphaModFix/>
          </a:blip>
          <a:stretch>
            <a:fillRect/>
          </a:stretch>
        </p:blipFill>
        <p:spPr>
          <a:xfrm>
            <a:off x="3317183" y="2950053"/>
            <a:ext cx="1094233" cy="437693"/>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580</TotalTime>
  <Words>1506</Words>
  <Application>Microsoft Office PowerPoint</Application>
  <PresentationFormat>Personalizado</PresentationFormat>
  <Paragraphs>545</Paragraphs>
  <Slides>13</Slides>
  <Notes>9</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Poppins SemiBold</vt:lpstr>
      <vt:lpstr>Arial</vt:lpstr>
      <vt:lpstr>Poppins</vt:lpstr>
      <vt:lpstr>Poppins Medium</vt:lpstr>
      <vt:lpstr>Poppins Black</vt:lpstr>
      <vt:lpstr>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Usuario de Windows</cp:lastModifiedBy>
  <cp:revision>25</cp:revision>
  <dcterms:modified xsi:type="dcterms:W3CDTF">2026-07-28T20:26:49Z</dcterms:modified>
</cp:coreProperties>
</file>